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0"/>
  </p:notesMasterIdLst>
  <p:handoutMasterIdLst>
    <p:handoutMasterId r:id="rId51"/>
  </p:handoutMasterIdLst>
  <p:sldIdLst>
    <p:sldId id="256" r:id="rId2"/>
    <p:sldId id="258" r:id="rId3"/>
    <p:sldId id="259" r:id="rId4"/>
    <p:sldId id="260" r:id="rId5"/>
    <p:sldId id="262" r:id="rId6"/>
    <p:sldId id="263" r:id="rId7"/>
    <p:sldId id="265" r:id="rId8"/>
    <p:sldId id="266" r:id="rId9"/>
    <p:sldId id="267" r:id="rId10"/>
    <p:sldId id="268" r:id="rId11"/>
    <p:sldId id="269" r:id="rId12"/>
    <p:sldId id="270" r:id="rId13"/>
    <p:sldId id="271" r:id="rId14"/>
    <p:sldId id="272" r:id="rId15"/>
    <p:sldId id="273" r:id="rId16"/>
    <p:sldId id="275" r:id="rId17"/>
    <p:sldId id="276" r:id="rId18"/>
    <p:sldId id="279" r:id="rId19"/>
    <p:sldId id="280" r:id="rId20"/>
    <p:sldId id="281" r:id="rId21"/>
    <p:sldId id="282" r:id="rId22"/>
    <p:sldId id="283" r:id="rId23"/>
    <p:sldId id="284" r:id="rId24"/>
    <p:sldId id="277" r:id="rId25"/>
    <p:sldId id="278"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Lst>
  <p:sldSz cx="12192000" cy="6858000"/>
  <p:notesSz cx="6858000" cy="9144000"/>
  <p:defaultTextStyle>
    <a:defPPr rtl="0">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24" autoAdjust="0"/>
    <p:restoredTop sz="96623" autoAdjust="0"/>
  </p:normalViewPr>
  <p:slideViewPr>
    <p:cSldViewPr snapToGrid="0">
      <p:cViewPr varScale="1">
        <p:scale>
          <a:sx n="87" d="100"/>
          <a:sy n="87" d="100"/>
        </p:scale>
        <p:origin x="68" y="492"/>
      </p:cViewPr>
      <p:guideLst/>
    </p:cSldViewPr>
  </p:slideViewPr>
  <p:notesTextViewPr>
    <p:cViewPr>
      <p:scale>
        <a:sx n="1" d="1"/>
        <a:sy n="1" d="1"/>
      </p:scale>
      <p:origin x="0" y="0"/>
    </p:cViewPr>
  </p:notesTextViewPr>
  <p:notesViewPr>
    <p:cSldViewPr snapToGrid="0">
      <p:cViewPr varScale="1">
        <p:scale>
          <a:sx n="93" d="100"/>
          <a:sy n="93" d="100"/>
        </p:scale>
        <p:origin x="370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3DE6CABB-F014-44B7-81D5-363E644E0B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CAA56578-22ED-41B9-82B0-B1AF046AE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920A54-B9C0-498C-ADC5-7AD82FE9068A}" type="datetime1">
              <a:rPr lang="de-DE" smtClean="0"/>
              <a:t>16.03.2024</a:t>
            </a:fld>
            <a:endParaRPr lang="de-DE"/>
          </a:p>
        </p:txBody>
      </p:sp>
      <p:sp>
        <p:nvSpPr>
          <p:cNvPr id="4" name="Fußzeilenplatzhalter 3">
            <a:extLst>
              <a:ext uri="{FF2B5EF4-FFF2-40B4-BE49-F238E27FC236}">
                <a16:creationId xmlns:a16="http://schemas.microsoft.com/office/drawing/2014/main" id="{271534C4-17D4-4C18-89F7-B38FD29C21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F5B73602-3FDB-480C-A698-C2D423F1F6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898D31-7143-4C25-AC68-95975151002E}" type="slidenum">
              <a:rPr lang="de-DE" smtClean="0"/>
              <a:t>‹Nr.›</a:t>
            </a:fld>
            <a:endParaRPr lang="de-DE"/>
          </a:p>
        </p:txBody>
      </p:sp>
    </p:spTree>
    <p:extLst>
      <p:ext uri="{BB962C8B-B14F-4D97-AF65-F5344CB8AC3E}">
        <p14:creationId xmlns:p14="http://schemas.microsoft.com/office/powerpoint/2010/main" val="35798315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noProof="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0DB0A3-073C-414F-BD20-5B200A49F8E9}" type="datetime1">
              <a:rPr lang="de-DE" smtClean="0"/>
              <a:pPr/>
              <a:t>16.03.2024</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noProof="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a:t>Textmasterformat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noProof="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44600D-06B1-4FB1-A46E-B07D8A7AC2EB}" type="slidenum">
              <a:rPr lang="de-DE" noProof="0" smtClean="0"/>
              <a:t>‹Nr.›</a:t>
            </a:fld>
            <a:endParaRPr lang="de-DE" noProof="0"/>
          </a:p>
        </p:txBody>
      </p:sp>
    </p:spTree>
    <p:extLst>
      <p:ext uri="{BB962C8B-B14F-4D97-AF65-F5344CB8AC3E}">
        <p14:creationId xmlns:p14="http://schemas.microsoft.com/office/powerpoint/2010/main" val="6334945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244600D-06B1-4FB1-A46E-B07D8A7AC2EB}" type="slidenum">
              <a:rPr lang="de-DE" smtClean="0"/>
              <a:t>1</a:t>
            </a:fld>
            <a:endParaRPr lang="de-DE"/>
          </a:p>
        </p:txBody>
      </p:sp>
    </p:spTree>
    <p:extLst>
      <p:ext uri="{BB962C8B-B14F-4D97-AF65-F5344CB8AC3E}">
        <p14:creationId xmlns:p14="http://schemas.microsoft.com/office/powerpoint/2010/main" val="1607977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751012" y="609601"/>
            <a:ext cx="8676222" cy="3200400"/>
          </a:xfrm>
        </p:spPr>
        <p:txBody>
          <a:bodyPr rtlCol="0"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pPr rtl="0"/>
            <a:r>
              <a:rPr lang="de-DE" noProof="0"/>
              <a:t>Mastertitelformat bearbeiten</a:t>
            </a:r>
          </a:p>
        </p:txBody>
      </p:sp>
      <p:sp>
        <p:nvSpPr>
          <p:cNvPr id="3" name="Untertitel 2"/>
          <p:cNvSpPr>
            <a:spLocks noGrp="1"/>
          </p:cNvSpPr>
          <p:nvPr>
            <p:ph type="subTitle" idx="1"/>
          </p:nvPr>
        </p:nvSpPr>
        <p:spPr>
          <a:xfrm>
            <a:off x="1751012" y="3886200"/>
            <a:ext cx="8676222" cy="1905000"/>
          </a:xfrm>
        </p:spPr>
        <p:txBody>
          <a:bodyPr rtlCol="0"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a:t>Master-Untertitelformat bearbeiten</a:t>
            </a:r>
          </a:p>
        </p:txBody>
      </p:sp>
      <p:sp>
        <p:nvSpPr>
          <p:cNvPr id="4" name="Datumsplatzhalter 3"/>
          <p:cNvSpPr>
            <a:spLocks noGrp="1"/>
          </p:cNvSpPr>
          <p:nvPr>
            <p:ph type="dt" sz="half" idx="10"/>
          </p:nvPr>
        </p:nvSpPr>
        <p:spPr/>
        <p:txBody>
          <a:bodyPr rtlCol="0"/>
          <a:lstStyle/>
          <a:p>
            <a:pPr rtl="0"/>
            <a:fld id="{EB49FBA6-2DE4-4FAE-97DA-1EE284A122D0}" type="datetime1">
              <a:rPr lang="de-DE" noProof="0" smtClean="0"/>
              <a:t>16.03.2024</a:t>
            </a:fld>
            <a:endParaRPr lang="de-DE" noProof="0"/>
          </a:p>
        </p:txBody>
      </p:sp>
      <p:sp>
        <p:nvSpPr>
          <p:cNvPr id="5" name="Fußzeilenplatzhalter 4"/>
          <p:cNvSpPr>
            <a:spLocks noGrp="1"/>
          </p:cNvSpPr>
          <p:nvPr>
            <p:ph type="ftr" sz="quarter" idx="11"/>
          </p:nvPr>
        </p:nvSpPr>
        <p:spPr/>
        <p:txBody>
          <a:bodyPr rtlCol="0"/>
          <a:lstStyle/>
          <a:p>
            <a:pPr rtl="0"/>
            <a:endParaRPr lang="de-DE" noProof="0"/>
          </a:p>
        </p:txBody>
      </p:sp>
      <p:sp>
        <p:nvSpPr>
          <p:cNvPr id="6" name="Foliennummernplatzhalter 5"/>
          <p:cNvSpPr>
            <a:spLocks noGrp="1"/>
          </p:cNvSpPr>
          <p:nvPr>
            <p:ph type="sldNum" sz="quarter" idx="12"/>
          </p:nvPr>
        </p:nvSpPr>
        <p:spPr/>
        <p:txBody>
          <a:bodyPr rtlCol="0"/>
          <a:lstStyle/>
          <a:p>
            <a:pPr rtl="0"/>
            <a:fld id="{D57F1E4F-1CFF-5643-939E-217C01CDF565}" type="slidenum">
              <a:rPr lang="de-DE" noProof="0" smtClean="0"/>
              <a:pPr/>
              <a:t>‹Nr.›</a:t>
            </a:fld>
            <a:endParaRPr lang="de-DE"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1413" y="4732865"/>
            <a:ext cx="9906000" cy="566738"/>
          </a:xfrm>
        </p:spPr>
        <p:txBody>
          <a:bodyPr rtlCol="0" anchor="b">
            <a:normAutofit/>
          </a:bodyPr>
          <a:lstStyle>
            <a:lvl1pPr algn="l">
              <a:defRPr sz="2400" b="0"/>
            </a:lvl1pPr>
          </a:lstStyle>
          <a:p>
            <a:pPr rtl="0"/>
            <a:r>
              <a:rPr lang="de-DE" noProof="0"/>
              <a:t>Titelmasterformat durch Klicken bearbeiten</a:t>
            </a:r>
          </a:p>
        </p:txBody>
      </p:sp>
      <p:sp>
        <p:nvSpPr>
          <p:cNvPr id="3" name="Bildplatzhalter 2"/>
          <p:cNvSpPr>
            <a:spLocks noGrp="1" noChangeAspect="1"/>
          </p:cNvSpPr>
          <p:nvPr>
            <p:ph type="pic" idx="1" hasCustomPrompt="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de-DE" noProof="0"/>
              <a:t>Klicken Sie, um ein Bild hinzuzufügen.</a:t>
            </a:r>
          </a:p>
        </p:txBody>
      </p:sp>
      <p:sp>
        <p:nvSpPr>
          <p:cNvPr id="4" name="Textplatzhalter 3"/>
          <p:cNvSpPr>
            <a:spLocks noGrp="1"/>
          </p:cNvSpPr>
          <p:nvPr>
            <p:ph type="body" sz="half" idx="2" hasCustomPrompt="1"/>
          </p:nvPr>
        </p:nvSpPr>
        <p:spPr>
          <a:xfrm>
            <a:off x="1141413" y="5299603"/>
            <a:ext cx="9906000" cy="493712"/>
          </a:xfrm>
        </p:spPr>
        <p:txBody>
          <a:bodyPr rtlCol="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Textmasterformat durch Klicken bearbeiten</a:t>
            </a:r>
          </a:p>
        </p:txBody>
      </p:sp>
      <p:sp>
        <p:nvSpPr>
          <p:cNvPr id="5" name="Datumsplatzhalter 4"/>
          <p:cNvSpPr>
            <a:spLocks noGrp="1"/>
          </p:cNvSpPr>
          <p:nvPr>
            <p:ph type="dt" sz="half" idx="10"/>
          </p:nvPr>
        </p:nvSpPr>
        <p:spPr/>
        <p:txBody>
          <a:bodyPr rtlCol="0"/>
          <a:lstStyle/>
          <a:p>
            <a:pPr rtl="0"/>
            <a:fld id="{22C54E56-E585-4252-B76A-BCF15B30F4BF}" type="datetime1">
              <a:rPr lang="de-DE" noProof="0" smtClean="0"/>
              <a:t>16.03.2024</a:t>
            </a:fld>
            <a:endParaRPr lang="de-DE" noProof="0"/>
          </a:p>
        </p:txBody>
      </p:sp>
      <p:sp>
        <p:nvSpPr>
          <p:cNvPr id="6" name="Fußzeilenplatzhalter 5"/>
          <p:cNvSpPr>
            <a:spLocks noGrp="1"/>
          </p:cNvSpPr>
          <p:nvPr>
            <p:ph type="ftr" sz="quarter" idx="11"/>
          </p:nvPr>
        </p:nvSpPr>
        <p:spPr/>
        <p:txBody>
          <a:bodyPr rtlCol="0"/>
          <a:lstStyle/>
          <a:p>
            <a:pPr rtl="0"/>
            <a:endParaRPr lang="de-DE" noProof="0"/>
          </a:p>
        </p:txBody>
      </p:sp>
      <p:sp>
        <p:nvSpPr>
          <p:cNvPr id="7" name="Foliennummernplatzhalter 6"/>
          <p:cNvSpPr>
            <a:spLocks noGrp="1"/>
          </p:cNvSpPr>
          <p:nvPr>
            <p:ph type="sldNum" sz="quarter" idx="12"/>
          </p:nvPr>
        </p:nvSpPr>
        <p:spPr/>
        <p:txBody>
          <a:bodyPr rtlCol="0"/>
          <a:lstStyle/>
          <a:p>
            <a:pPr rtl="0"/>
            <a:fld id="{D57F1E4F-1CFF-5643-939E-217C01CDF565}" type="slidenum">
              <a:rPr lang="de-DE" noProof="0" smtClean="0"/>
              <a:pPr/>
              <a:t>‹Nr.›</a:t>
            </a:fld>
            <a:endParaRPr lang="de-DE"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1412" y="609601"/>
            <a:ext cx="9905999" cy="3124199"/>
          </a:xfrm>
        </p:spPr>
        <p:txBody>
          <a:bodyPr rtlCol="0" anchor="ctr">
            <a:normAutofit/>
          </a:bodyPr>
          <a:lstStyle>
            <a:lvl1pPr algn="l">
              <a:defRPr sz="3200" b="0" cap="all"/>
            </a:lvl1pPr>
          </a:lstStyle>
          <a:p>
            <a:pPr rtl="0"/>
            <a:r>
              <a:rPr lang="de-DE" noProof="0"/>
              <a:t>Titelmasterformat durch Klicken bearbeiten</a:t>
            </a:r>
          </a:p>
        </p:txBody>
      </p:sp>
      <p:sp>
        <p:nvSpPr>
          <p:cNvPr id="3" name="Textplatzhalter 2"/>
          <p:cNvSpPr>
            <a:spLocks noGrp="1"/>
          </p:cNvSpPr>
          <p:nvPr>
            <p:ph type="body" idx="1" hasCustomPrompt="1"/>
          </p:nvPr>
        </p:nvSpPr>
        <p:spPr>
          <a:xfrm>
            <a:off x="1141411" y="4343400"/>
            <a:ext cx="9906000" cy="1447800"/>
          </a:xfrm>
        </p:spPr>
        <p:txBody>
          <a:bodyPr rtlCol="0"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0"/>
              <a:t>Textmasterformat durch Klicken bearbeiten</a:t>
            </a:r>
          </a:p>
        </p:txBody>
      </p:sp>
      <p:sp>
        <p:nvSpPr>
          <p:cNvPr id="4" name="Datumsplatzhalter 3"/>
          <p:cNvSpPr>
            <a:spLocks noGrp="1"/>
          </p:cNvSpPr>
          <p:nvPr>
            <p:ph type="dt" sz="half" idx="10"/>
          </p:nvPr>
        </p:nvSpPr>
        <p:spPr/>
        <p:txBody>
          <a:bodyPr rtlCol="0"/>
          <a:lstStyle/>
          <a:p>
            <a:pPr rtl="0"/>
            <a:fld id="{3D59611C-527B-4F7A-9DF0-A321946C4105}" type="datetime1">
              <a:rPr lang="de-DE" noProof="0" smtClean="0"/>
              <a:t>16.03.2024</a:t>
            </a:fld>
            <a:endParaRPr lang="de-DE" noProof="0"/>
          </a:p>
        </p:txBody>
      </p:sp>
      <p:sp>
        <p:nvSpPr>
          <p:cNvPr id="5" name="Fußzeilenplatzhalter 4"/>
          <p:cNvSpPr>
            <a:spLocks noGrp="1"/>
          </p:cNvSpPr>
          <p:nvPr>
            <p:ph type="ftr" sz="quarter" idx="11"/>
          </p:nvPr>
        </p:nvSpPr>
        <p:spPr/>
        <p:txBody>
          <a:bodyPr rtlCol="0"/>
          <a:lstStyle/>
          <a:p>
            <a:pPr rtl="0"/>
            <a:endParaRPr lang="de-DE" noProof="0"/>
          </a:p>
        </p:txBody>
      </p:sp>
      <p:sp>
        <p:nvSpPr>
          <p:cNvPr id="6" name="Foliennummernplatzhalter 5"/>
          <p:cNvSpPr>
            <a:spLocks noGrp="1"/>
          </p:cNvSpPr>
          <p:nvPr>
            <p:ph type="sldNum" sz="quarter" idx="12"/>
          </p:nvPr>
        </p:nvSpPr>
        <p:spPr/>
        <p:txBody>
          <a:bodyPr rtlCol="0"/>
          <a:lstStyle/>
          <a:p>
            <a:pPr rtl="0"/>
            <a:fld id="{D57F1E4F-1CFF-5643-939E-217C01CDF565}" type="slidenum">
              <a:rPr lang="de-DE" noProof="0" smtClean="0"/>
              <a:pPr/>
              <a:t>‹Nr.›</a:t>
            </a:fld>
            <a:endParaRPr lang="de-DE"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14" name="Textfeld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de-DE" sz="8000" noProof="0">
                <a:solidFill>
                  <a:schemeClr val="accent1"/>
                </a:solidFill>
              </a:rPr>
              <a:t>"</a:t>
            </a:r>
          </a:p>
        </p:txBody>
      </p:sp>
      <p:sp>
        <p:nvSpPr>
          <p:cNvPr id="15" name="Textfeld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de-DE" sz="8000" noProof="0">
                <a:solidFill>
                  <a:schemeClr val="accent1"/>
                </a:solidFill>
              </a:rPr>
              <a:t>"</a:t>
            </a:r>
          </a:p>
        </p:txBody>
      </p:sp>
      <p:sp>
        <p:nvSpPr>
          <p:cNvPr id="2" name="Titel 1"/>
          <p:cNvSpPr>
            <a:spLocks noGrp="1"/>
          </p:cNvSpPr>
          <p:nvPr>
            <p:ph type="title" hasCustomPrompt="1"/>
          </p:nvPr>
        </p:nvSpPr>
        <p:spPr>
          <a:xfrm>
            <a:off x="1446213" y="609601"/>
            <a:ext cx="9296398" cy="2743199"/>
          </a:xfrm>
        </p:spPr>
        <p:txBody>
          <a:bodyPr rtlCol="0" anchor="ctr">
            <a:normAutofit/>
          </a:bodyPr>
          <a:lstStyle>
            <a:lvl1pPr algn="l">
              <a:defRPr sz="3200" b="0" cap="all">
                <a:solidFill>
                  <a:schemeClr val="tx1"/>
                </a:solidFill>
              </a:defRPr>
            </a:lvl1pPr>
          </a:lstStyle>
          <a:p>
            <a:pPr rtl="0"/>
            <a:r>
              <a:rPr lang="de-DE" noProof="0"/>
              <a:t>Titelmasterformat durch Klicken bearbeiten</a:t>
            </a:r>
          </a:p>
        </p:txBody>
      </p:sp>
      <p:sp>
        <p:nvSpPr>
          <p:cNvPr id="10" name="Textplatzhalter 9"/>
          <p:cNvSpPr>
            <a:spLocks noGrp="1"/>
          </p:cNvSpPr>
          <p:nvPr>
            <p:ph type="body" sz="quarter" idx="13" hasCustomPrompt="1"/>
          </p:nvPr>
        </p:nvSpPr>
        <p:spPr>
          <a:xfrm>
            <a:off x="1674812" y="3352800"/>
            <a:ext cx="8839202" cy="381000"/>
          </a:xfrm>
        </p:spPr>
        <p:txBody>
          <a:bodyPr rtlCol="0"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de-DE" noProof="0"/>
              <a:t>Textmasterformat durch Klicken bearbeiten</a:t>
            </a:r>
          </a:p>
        </p:txBody>
      </p:sp>
      <p:sp>
        <p:nvSpPr>
          <p:cNvPr id="3" name="Textplatzhalter 2"/>
          <p:cNvSpPr>
            <a:spLocks noGrp="1"/>
          </p:cNvSpPr>
          <p:nvPr>
            <p:ph type="body" idx="1" hasCustomPrompt="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rtl="0">
              <a:buNone/>
            </a:pPr>
            <a:r>
              <a:rPr lang="de-DE" noProof="0"/>
              <a:t>Textmasterformat durch Klicken bearbeiten</a:t>
            </a:r>
          </a:p>
        </p:txBody>
      </p:sp>
      <p:sp>
        <p:nvSpPr>
          <p:cNvPr id="4" name="Datumsplatzhalter 3"/>
          <p:cNvSpPr>
            <a:spLocks noGrp="1"/>
          </p:cNvSpPr>
          <p:nvPr>
            <p:ph type="dt" sz="half" idx="10"/>
          </p:nvPr>
        </p:nvSpPr>
        <p:spPr/>
        <p:txBody>
          <a:bodyPr rtlCol="0"/>
          <a:lstStyle/>
          <a:p>
            <a:pPr rtl="0"/>
            <a:fld id="{C3E820C8-6254-4C55-9CB7-3AB8B286E556}" type="datetime1">
              <a:rPr lang="de-DE" noProof="0" smtClean="0"/>
              <a:t>16.03.2024</a:t>
            </a:fld>
            <a:endParaRPr lang="de-DE" noProof="0"/>
          </a:p>
        </p:txBody>
      </p:sp>
      <p:sp>
        <p:nvSpPr>
          <p:cNvPr id="5" name="Fußzeilenplatzhalter 4"/>
          <p:cNvSpPr>
            <a:spLocks noGrp="1"/>
          </p:cNvSpPr>
          <p:nvPr>
            <p:ph type="ftr" sz="quarter" idx="11"/>
          </p:nvPr>
        </p:nvSpPr>
        <p:spPr/>
        <p:txBody>
          <a:bodyPr rtlCol="0"/>
          <a:lstStyle/>
          <a:p>
            <a:pPr rtl="0"/>
            <a:endParaRPr lang="de-DE" noProof="0"/>
          </a:p>
        </p:txBody>
      </p:sp>
      <p:sp>
        <p:nvSpPr>
          <p:cNvPr id="6" name="Foliennummernplatzhalter 5"/>
          <p:cNvSpPr>
            <a:spLocks noGrp="1"/>
          </p:cNvSpPr>
          <p:nvPr>
            <p:ph type="sldNum" sz="quarter" idx="12"/>
          </p:nvPr>
        </p:nvSpPr>
        <p:spPr/>
        <p:txBody>
          <a:bodyPr rtlCol="0"/>
          <a:lstStyle/>
          <a:p>
            <a:pPr rtl="0"/>
            <a:fld id="{D57F1E4F-1CFF-5643-939E-217C01CDF565}" type="slidenum">
              <a:rPr lang="de-DE" noProof="0" smtClean="0"/>
              <a:pPr/>
              <a:t>‹Nr.›</a:t>
            </a:fld>
            <a:endParaRPr lang="de-DE"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sitenkar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1412" y="3308581"/>
            <a:ext cx="9906000" cy="1468800"/>
          </a:xfrm>
        </p:spPr>
        <p:txBody>
          <a:bodyPr rtlCol="0" anchor="b">
            <a:normAutofit/>
          </a:bodyPr>
          <a:lstStyle>
            <a:lvl1pPr algn="l">
              <a:defRPr sz="3200" b="0" cap="all"/>
            </a:lvl1pPr>
          </a:lstStyle>
          <a:p>
            <a:pPr rtl="0"/>
            <a:r>
              <a:rPr lang="de-DE" noProof="0"/>
              <a:t>Titelmasterformat durch Klicken bearbeiten</a:t>
            </a:r>
          </a:p>
        </p:txBody>
      </p:sp>
      <p:sp>
        <p:nvSpPr>
          <p:cNvPr id="3" name="Textplatzhalter 2"/>
          <p:cNvSpPr>
            <a:spLocks noGrp="1"/>
          </p:cNvSpPr>
          <p:nvPr>
            <p:ph type="body" idx="1" hasCustomPrompt="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rtl="0">
              <a:buNone/>
            </a:pPr>
            <a:r>
              <a:rPr lang="de-DE" noProof="0"/>
              <a:t>Textmasterformat durch Klicken bearbeiten</a:t>
            </a:r>
          </a:p>
        </p:txBody>
      </p:sp>
      <p:sp>
        <p:nvSpPr>
          <p:cNvPr id="4" name="Datumsplatzhalter 3"/>
          <p:cNvSpPr>
            <a:spLocks noGrp="1"/>
          </p:cNvSpPr>
          <p:nvPr>
            <p:ph type="dt" sz="half" idx="10"/>
          </p:nvPr>
        </p:nvSpPr>
        <p:spPr/>
        <p:txBody>
          <a:bodyPr rtlCol="0"/>
          <a:lstStyle/>
          <a:p>
            <a:pPr rtl="0"/>
            <a:fld id="{DDEF57D5-1351-4CCA-A6F0-4B845B7CB341}" type="datetime1">
              <a:rPr lang="de-DE" noProof="0" smtClean="0"/>
              <a:t>16.03.2024</a:t>
            </a:fld>
            <a:endParaRPr lang="de-DE" noProof="0"/>
          </a:p>
        </p:txBody>
      </p:sp>
      <p:sp>
        <p:nvSpPr>
          <p:cNvPr id="5" name="Fußzeilenplatzhalter 4"/>
          <p:cNvSpPr>
            <a:spLocks noGrp="1"/>
          </p:cNvSpPr>
          <p:nvPr>
            <p:ph type="ftr" sz="quarter" idx="11"/>
          </p:nvPr>
        </p:nvSpPr>
        <p:spPr/>
        <p:txBody>
          <a:bodyPr rtlCol="0"/>
          <a:lstStyle/>
          <a:p>
            <a:pPr rtl="0"/>
            <a:endParaRPr lang="de-DE" noProof="0"/>
          </a:p>
        </p:txBody>
      </p:sp>
      <p:sp>
        <p:nvSpPr>
          <p:cNvPr id="6" name="Foliennummernplatzhalter 5"/>
          <p:cNvSpPr>
            <a:spLocks noGrp="1"/>
          </p:cNvSpPr>
          <p:nvPr>
            <p:ph type="sldNum" sz="quarter" idx="12"/>
          </p:nvPr>
        </p:nvSpPr>
        <p:spPr/>
        <p:txBody>
          <a:bodyPr rtlCol="0"/>
          <a:lstStyle/>
          <a:p>
            <a:pPr rtl="0"/>
            <a:fld id="{D57F1E4F-1CFF-5643-939E-217C01CDF565}" type="slidenum">
              <a:rPr lang="de-DE" noProof="0" smtClean="0"/>
              <a:pPr/>
              <a:t>‹Nr.›</a:t>
            </a:fld>
            <a:endParaRPr lang="de-DE"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Zitat Visitenkarte">
    <p:spTree>
      <p:nvGrpSpPr>
        <p:cNvPr id="1" name=""/>
        <p:cNvGrpSpPr/>
        <p:nvPr/>
      </p:nvGrpSpPr>
      <p:grpSpPr>
        <a:xfrm>
          <a:off x="0" y="0"/>
          <a:ext cx="0" cy="0"/>
          <a:chOff x="0" y="0"/>
          <a:chExt cx="0" cy="0"/>
        </a:xfrm>
      </p:grpSpPr>
      <p:sp>
        <p:nvSpPr>
          <p:cNvPr id="14" name="Textfeld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de-DE" sz="8000" noProof="0">
                <a:solidFill>
                  <a:schemeClr val="accent1"/>
                </a:solidFill>
              </a:rPr>
              <a:t>"</a:t>
            </a:r>
          </a:p>
        </p:txBody>
      </p:sp>
      <p:sp>
        <p:nvSpPr>
          <p:cNvPr id="15" name="Textfeld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de-DE" sz="8000" noProof="0">
                <a:solidFill>
                  <a:schemeClr val="accent1"/>
                </a:solidFill>
              </a:rPr>
              <a:t>"</a:t>
            </a:r>
          </a:p>
        </p:txBody>
      </p:sp>
      <p:sp>
        <p:nvSpPr>
          <p:cNvPr id="2" name="Titel 1"/>
          <p:cNvSpPr>
            <a:spLocks noGrp="1"/>
          </p:cNvSpPr>
          <p:nvPr>
            <p:ph type="title" hasCustomPrompt="1"/>
          </p:nvPr>
        </p:nvSpPr>
        <p:spPr>
          <a:xfrm>
            <a:off x="1446213" y="609601"/>
            <a:ext cx="9296398" cy="2743199"/>
          </a:xfrm>
        </p:spPr>
        <p:txBody>
          <a:bodyPr rtlCol="0"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pPr rtl="0"/>
            <a:r>
              <a:rPr lang="de-DE" noProof="0"/>
              <a:t>Titelmasterformat durch Klicken bearbeiten</a:t>
            </a:r>
          </a:p>
        </p:txBody>
      </p:sp>
      <p:sp>
        <p:nvSpPr>
          <p:cNvPr id="10" name="Textplatzhalter 9"/>
          <p:cNvSpPr>
            <a:spLocks noGrp="1"/>
          </p:cNvSpPr>
          <p:nvPr>
            <p:ph type="body" sz="quarter" idx="13" hasCustomPrompt="1"/>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rtl="0">
              <a:spcBef>
                <a:spcPct val="0"/>
              </a:spcBef>
              <a:buNone/>
            </a:pPr>
            <a:r>
              <a:rPr lang="de-DE" noProof="0"/>
              <a:t>Textmasterformat durch Klicken bearbeiten</a:t>
            </a:r>
          </a:p>
        </p:txBody>
      </p:sp>
      <p:sp>
        <p:nvSpPr>
          <p:cNvPr id="3" name="Textplatzhalter 2"/>
          <p:cNvSpPr>
            <a:spLocks noGrp="1"/>
          </p:cNvSpPr>
          <p:nvPr>
            <p:ph type="body" idx="1" hasCustomPrompt="1"/>
          </p:nvPr>
        </p:nvSpPr>
        <p:spPr>
          <a:xfrm>
            <a:off x="1141411" y="4775200"/>
            <a:ext cx="9906000" cy="1016000"/>
          </a:xfrm>
        </p:spPr>
        <p:txBody>
          <a:bodyPr rtlCol="0"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0"/>
              <a:t>Textmasterformat durch Klicken bearbeiten</a:t>
            </a:r>
          </a:p>
        </p:txBody>
      </p:sp>
      <p:sp>
        <p:nvSpPr>
          <p:cNvPr id="4" name="Datumsplatzhalter 3"/>
          <p:cNvSpPr>
            <a:spLocks noGrp="1"/>
          </p:cNvSpPr>
          <p:nvPr>
            <p:ph type="dt" sz="half" idx="10"/>
          </p:nvPr>
        </p:nvSpPr>
        <p:spPr/>
        <p:txBody>
          <a:bodyPr rtlCol="0"/>
          <a:lstStyle/>
          <a:p>
            <a:pPr rtl="0"/>
            <a:fld id="{4F87A3BF-1FF3-4030-A9DA-6F3DCB728EB9}" type="datetime1">
              <a:rPr lang="de-DE" noProof="0" smtClean="0"/>
              <a:t>16.03.2024</a:t>
            </a:fld>
            <a:endParaRPr lang="de-DE" noProof="0"/>
          </a:p>
        </p:txBody>
      </p:sp>
      <p:sp>
        <p:nvSpPr>
          <p:cNvPr id="5" name="Fußzeilenplatzhalter 4"/>
          <p:cNvSpPr>
            <a:spLocks noGrp="1"/>
          </p:cNvSpPr>
          <p:nvPr>
            <p:ph type="ftr" sz="quarter" idx="11"/>
          </p:nvPr>
        </p:nvSpPr>
        <p:spPr/>
        <p:txBody>
          <a:bodyPr rtlCol="0"/>
          <a:lstStyle/>
          <a:p>
            <a:pPr rtl="0"/>
            <a:endParaRPr lang="de-DE" noProof="0"/>
          </a:p>
        </p:txBody>
      </p:sp>
      <p:sp>
        <p:nvSpPr>
          <p:cNvPr id="6" name="Foliennummernplatzhalter 5"/>
          <p:cNvSpPr>
            <a:spLocks noGrp="1"/>
          </p:cNvSpPr>
          <p:nvPr>
            <p:ph type="sldNum" sz="quarter" idx="12"/>
          </p:nvPr>
        </p:nvSpPr>
        <p:spPr/>
        <p:txBody>
          <a:bodyPr rtlCol="0"/>
          <a:lstStyle/>
          <a:p>
            <a:pPr rtl="0"/>
            <a:fld id="{D57F1E4F-1CFF-5643-939E-217C01CDF565}" type="slidenum">
              <a:rPr lang="de-DE" noProof="0" smtClean="0"/>
              <a:pPr/>
              <a:t>‹Nr.›</a:t>
            </a:fld>
            <a:endParaRPr lang="de-DE"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1412" y="609601"/>
            <a:ext cx="9905999" cy="2743199"/>
          </a:xfrm>
        </p:spPr>
        <p:txBody>
          <a:bodyPr vert="horz" lIns="91440" tIns="45720" rIns="91440" bIns="45720" rtlCol="0" anchor="ctr">
            <a:normAutofit/>
          </a:bodyPr>
          <a:lstStyle>
            <a:lvl1pPr>
              <a:defRPr lang="en-US" b="0" dirty="0"/>
            </a:lvl1pPr>
          </a:lstStyle>
          <a:p>
            <a:pPr marL="0" lvl="0" rtl="0"/>
            <a:r>
              <a:rPr lang="de-DE" noProof="0"/>
              <a:t>Titelmasterformat durch Klicken bearbeiten</a:t>
            </a:r>
          </a:p>
        </p:txBody>
      </p:sp>
      <p:sp>
        <p:nvSpPr>
          <p:cNvPr id="10" name="Textplatzhalter 9"/>
          <p:cNvSpPr>
            <a:spLocks noGrp="1"/>
          </p:cNvSpPr>
          <p:nvPr>
            <p:ph type="body" sz="quarter" idx="13" hasCustomPrompt="1"/>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rtl="0">
              <a:spcBef>
                <a:spcPct val="0"/>
              </a:spcBef>
              <a:buNone/>
            </a:pPr>
            <a:r>
              <a:rPr lang="de-DE" noProof="0"/>
              <a:t>Textmasterformat durch Klicken bearbeiten</a:t>
            </a:r>
          </a:p>
        </p:txBody>
      </p:sp>
      <p:sp>
        <p:nvSpPr>
          <p:cNvPr id="3" name="Textplatzhalter 2"/>
          <p:cNvSpPr>
            <a:spLocks noGrp="1"/>
          </p:cNvSpPr>
          <p:nvPr>
            <p:ph type="body" idx="1" hasCustomPrompt="1"/>
          </p:nvPr>
        </p:nvSpPr>
        <p:spPr>
          <a:xfrm>
            <a:off x="1141411" y="4343400"/>
            <a:ext cx="9906000" cy="1447800"/>
          </a:xfrm>
        </p:spPr>
        <p:txBody>
          <a:bodyPr rtlCol="0"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0"/>
              <a:t>Textmasterformat durch Klicken bearbeiten</a:t>
            </a:r>
          </a:p>
        </p:txBody>
      </p:sp>
      <p:sp>
        <p:nvSpPr>
          <p:cNvPr id="4" name="Datumsplatzhalter 3"/>
          <p:cNvSpPr>
            <a:spLocks noGrp="1"/>
          </p:cNvSpPr>
          <p:nvPr>
            <p:ph type="dt" sz="half" idx="10"/>
          </p:nvPr>
        </p:nvSpPr>
        <p:spPr/>
        <p:txBody>
          <a:bodyPr rtlCol="0"/>
          <a:lstStyle/>
          <a:p>
            <a:pPr rtl="0"/>
            <a:fld id="{2D783EC3-878D-419E-8A0D-12484C1B9AA5}" type="datetime1">
              <a:rPr lang="de-DE" noProof="0" smtClean="0"/>
              <a:t>16.03.2024</a:t>
            </a:fld>
            <a:endParaRPr lang="de-DE" noProof="0"/>
          </a:p>
        </p:txBody>
      </p:sp>
      <p:sp>
        <p:nvSpPr>
          <p:cNvPr id="5" name="Fußzeilenplatzhalter 4"/>
          <p:cNvSpPr>
            <a:spLocks noGrp="1"/>
          </p:cNvSpPr>
          <p:nvPr>
            <p:ph type="ftr" sz="quarter" idx="11"/>
          </p:nvPr>
        </p:nvSpPr>
        <p:spPr/>
        <p:txBody>
          <a:bodyPr rtlCol="0"/>
          <a:lstStyle/>
          <a:p>
            <a:pPr rtl="0"/>
            <a:endParaRPr lang="de-DE" noProof="0"/>
          </a:p>
        </p:txBody>
      </p:sp>
      <p:sp>
        <p:nvSpPr>
          <p:cNvPr id="6" name="Foliennummernplatzhalter 5"/>
          <p:cNvSpPr>
            <a:spLocks noGrp="1"/>
          </p:cNvSpPr>
          <p:nvPr>
            <p:ph type="sldNum" sz="quarter" idx="12"/>
          </p:nvPr>
        </p:nvSpPr>
        <p:spPr/>
        <p:txBody>
          <a:bodyPr rtlCol="0"/>
          <a:lstStyle/>
          <a:p>
            <a:pPr rtl="0"/>
            <a:fld id="{D57F1E4F-1CFF-5643-939E-217C01CDF565}" type="slidenum">
              <a:rPr lang="de-DE" noProof="0" smtClean="0"/>
              <a:pPr/>
              <a:t>‹Nr.›</a:t>
            </a:fld>
            <a:endParaRPr lang="de-DE"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1141413" y="609600"/>
            <a:ext cx="9905998" cy="1905000"/>
          </a:xfrm>
        </p:spPr>
        <p:txBody>
          <a:bodyPr rtlCol="0"/>
          <a:lstStyle/>
          <a:p>
            <a:pPr rtl="0"/>
            <a:r>
              <a:rPr lang="de-DE" noProof="0"/>
              <a:t>Titelmasterformat durch Klicken bearbeiten</a:t>
            </a:r>
          </a:p>
        </p:txBody>
      </p:sp>
      <p:sp>
        <p:nvSpPr>
          <p:cNvPr id="3" name="Vertikaler Textplatzhalter 2"/>
          <p:cNvSpPr>
            <a:spLocks noGrp="1"/>
          </p:cNvSpPr>
          <p:nvPr>
            <p:ph type="body" orient="vert" idx="1" hasCustomPrompt="1"/>
          </p:nvPr>
        </p:nvSpPr>
        <p:spPr/>
        <p:txBody>
          <a:bodyPr vert="eaVert" rtlCol="0" anchor="t"/>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p:cNvSpPr>
            <a:spLocks noGrp="1"/>
          </p:cNvSpPr>
          <p:nvPr>
            <p:ph type="dt" sz="half" idx="10"/>
          </p:nvPr>
        </p:nvSpPr>
        <p:spPr/>
        <p:txBody>
          <a:bodyPr rtlCol="0"/>
          <a:lstStyle/>
          <a:p>
            <a:pPr rtl="0"/>
            <a:fld id="{E37D28DD-D1AC-4EB8-89D7-9AD42C6DD64D}" type="datetime1">
              <a:rPr lang="de-DE" noProof="0" smtClean="0"/>
              <a:t>16.03.2024</a:t>
            </a:fld>
            <a:endParaRPr lang="de-DE" noProof="0"/>
          </a:p>
        </p:txBody>
      </p:sp>
      <p:sp>
        <p:nvSpPr>
          <p:cNvPr id="5" name="Fußzeilenplatzhalter 4"/>
          <p:cNvSpPr>
            <a:spLocks noGrp="1"/>
          </p:cNvSpPr>
          <p:nvPr>
            <p:ph type="ftr" sz="quarter" idx="11"/>
          </p:nvPr>
        </p:nvSpPr>
        <p:spPr/>
        <p:txBody>
          <a:bodyPr rtlCol="0"/>
          <a:lstStyle/>
          <a:p>
            <a:pPr rtl="0"/>
            <a:endParaRPr lang="de-DE" noProof="0"/>
          </a:p>
        </p:txBody>
      </p:sp>
      <p:sp>
        <p:nvSpPr>
          <p:cNvPr id="6" name="Foliennummernplatzhalter 5"/>
          <p:cNvSpPr>
            <a:spLocks noGrp="1"/>
          </p:cNvSpPr>
          <p:nvPr>
            <p:ph type="sldNum" sz="quarter" idx="12"/>
          </p:nvPr>
        </p:nvSpPr>
        <p:spPr/>
        <p:txBody>
          <a:bodyPr rtlCol="0"/>
          <a:lstStyle/>
          <a:p>
            <a:pPr rtl="0"/>
            <a:fld id="{D57F1E4F-1CFF-5643-939E-217C01CDF565}" type="slidenum">
              <a:rPr lang="de-DE" noProof="0" smtClean="0"/>
              <a:pPr/>
              <a:t>‹Nr.›</a:t>
            </a:fld>
            <a:endParaRPr lang="de-DE"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hasCustomPrompt="1"/>
          </p:nvPr>
        </p:nvSpPr>
        <p:spPr>
          <a:xfrm>
            <a:off x="8836898" y="609599"/>
            <a:ext cx="2210514" cy="5181601"/>
          </a:xfrm>
        </p:spPr>
        <p:txBody>
          <a:bodyPr vert="eaVert" rtlCol="0"/>
          <a:lstStyle/>
          <a:p>
            <a:pPr rtl="0"/>
            <a:r>
              <a:rPr lang="de-DE" noProof="0"/>
              <a:t>Titelmasterformat durch Klicken bearbeiten</a:t>
            </a:r>
          </a:p>
        </p:txBody>
      </p:sp>
      <p:sp>
        <p:nvSpPr>
          <p:cNvPr id="3" name="Vertikaler Textplatzhalter 2"/>
          <p:cNvSpPr>
            <a:spLocks noGrp="1"/>
          </p:cNvSpPr>
          <p:nvPr>
            <p:ph type="body" orient="vert" idx="1" hasCustomPrompt="1"/>
          </p:nvPr>
        </p:nvSpPr>
        <p:spPr>
          <a:xfrm>
            <a:off x="1141412" y="609600"/>
            <a:ext cx="7543800" cy="5181600"/>
          </a:xfrm>
        </p:spPr>
        <p:txBody>
          <a:bodyPr vert="eaVert" rtlCol="0" anchor="t"/>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p:cNvSpPr>
            <a:spLocks noGrp="1"/>
          </p:cNvSpPr>
          <p:nvPr>
            <p:ph type="dt" sz="half" idx="10"/>
          </p:nvPr>
        </p:nvSpPr>
        <p:spPr/>
        <p:txBody>
          <a:bodyPr rtlCol="0"/>
          <a:lstStyle/>
          <a:p>
            <a:pPr rtl="0"/>
            <a:fld id="{6DB4C9D6-9BBC-48E3-BE23-8629E10D56B2}" type="datetime1">
              <a:rPr lang="de-DE" noProof="0" smtClean="0"/>
              <a:t>16.03.2024</a:t>
            </a:fld>
            <a:endParaRPr lang="de-DE" noProof="0" dirty="0"/>
          </a:p>
        </p:txBody>
      </p:sp>
      <p:sp>
        <p:nvSpPr>
          <p:cNvPr id="5" name="Fußzeilenplatzhalter 4"/>
          <p:cNvSpPr>
            <a:spLocks noGrp="1"/>
          </p:cNvSpPr>
          <p:nvPr>
            <p:ph type="ftr" sz="quarter" idx="11"/>
          </p:nvPr>
        </p:nvSpPr>
        <p:spPr/>
        <p:txBody>
          <a:bodyPr rtlCol="0"/>
          <a:lstStyle/>
          <a:p>
            <a:pPr rtl="0"/>
            <a:endParaRPr lang="de-DE" noProof="0"/>
          </a:p>
        </p:txBody>
      </p:sp>
      <p:sp>
        <p:nvSpPr>
          <p:cNvPr id="6" name="Foliennummernplatzhalter 5"/>
          <p:cNvSpPr>
            <a:spLocks noGrp="1"/>
          </p:cNvSpPr>
          <p:nvPr>
            <p:ph type="sldNum" sz="quarter" idx="12"/>
          </p:nvPr>
        </p:nvSpPr>
        <p:spPr/>
        <p:txBody>
          <a:bodyPr rtlCol="0"/>
          <a:lstStyle/>
          <a:p>
            <a:pPr rtl="0"/>
            <a:fld id="{D57F1E4F-1CFF-5643-939E-217C01CDF565}" type="slidenum">
              <a:rPr lang="de-DE" noProof="0" smtClean="0"/>
              <a:pPr/>
              <a:t>‹Nr.›</a:t>
            </a:fld>
            <a:endParaRPr lang="de-DE"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noProof="0"/>
              <a:t>Titelmasterformat durch Klicken bearbeiten</a:t>
            </a:r>
          </a:p>
        </p:txBody>
      </p:sp>
      <p:sp>
        <p:nvSpPr>
          <p:cNvPr id="3" name="Inhaltsplatzhalter 2"/>
          <p:cNvSpPr>
            <a:spLocks noGrp="1"/>
          </p:cNvSpPr>
          <p:nvPr>
            <p:ph idx="1" hasCustomPrompt="1"/>
          </p:nvPr>
        </p:nvSpPr>
        <p:spPr/>
        <p:txBody>
          <a:bodyPr rtlCol="0" anchor="ct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p:cNvSpPr>
            <a:spLocks noGrp="1"/>
          </p:cNvSpPr>
          <p:nvPr>
            <p:ph type="dt" sz="half" idx="10"/>
          </p:nvPr>
        </p:nvSpPr>
        <p:spPr/>
        <p:txBody>
          <a:bodyPr rtlCol="0"/>
          <a:lstStyle/>
          <a:p>
            <a:pPr rtl="0"/>
            <a:fld id="{D6FFCF05-C1C8-4116-90BD-3E360C89EAC9}" type="datetime1">
              <a:rPr lang="de-DE" noProof="0" smtClean="0"/>
              <a:t>16.03.2024</a:t>
            </a:fld>
            <a:endParaRPr lang="de-DE" noProof="0"/>
          </a:p>
        </p:txBody>
      </p:sp>
      <p:sp>
        <p:nvSpPr>
          <p:cNvPr id="5" name="Fußzeilenplatzhalter 4"/>
          <p:cNvSpPr>
            <a:spLocks noGrp="1"/>
          </p:cNvSpPr>
          <p:nvPr>
            <p:ph type="ftr" sz="quarter" idx="11"/>
          </p:nvPr>
        </p:nvSpPr>
        <p:spPr/>
        <p:txBody>
          <a:bodyPr rtlCol="0"/>
          <a:lstStyle/>
          <a:p>
            <a:pPr rtl="0"/>
            <a:endParaRPr lang="de-DE" noProof="0"/>
          </a:p>
        </p:txBody>
      </p:sp>
      <p:sp>
        <p:nvSpPr>
          <p:cNvPr id="6" name="Foliennummernplatzhalter 5"/>
          <p:cNvSpPr>
            <a:spLocks noGrp="1"/>
          </p:cNvSpPr>
          <p:nvPr>
            <p:ph type="sldNum" sz="quarter" idx="12"/>
          </p:nvPr>
        </p:nvSpPr>
        <p:spPr/>
        <p:txBody>
          <a:bodyPr rtlCol="0"/>
          <a:lstStyle/>
          <a:p>
            <a:pPr rtl="0"/>
            <a:fld id="{D57F1E4F-1CFF-5643-939E-217C01CDF565}" type="slidenum">
              <a:rPr lang="de-DE" noProof="0" smtClean="0"/>
              <a:pPr/>
              <a:t>‹Nr.›</a:t>
            </a:fld>
            <a:endParaRPr lang="de-DE"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751013" y="3308581"/>
            <a:ext cx="8686800" cy="1468800"/>
          </a:xfrm>
        </p:spPr>
        <p:txBody>
          <a:bodyPr rtlCol="0" anchor="b"/>
          <a:lstStyle>
            <a:lvl1pPr algn="r">
              <a:defRPr sz="4000" b="0" cap="all"/>
            </a:lvl1pPr>
          </a:lstStyle>
          <a:p>
            <a:pPr rtl="0"/>
            <a:r>
              <a:rPr lang="de-DE" noProof="0"/>
              <a:t>Titelmasterformat durch Klicken bearbeiten</a:t>
            </a:r>
          </a:p>
        </p:txBody>
      </p:sp>
      <p:sp>
        <p:nvSpPr>
          <p:cNvPr id="3" name="Textplatzhalter 2"/>
          <p:cNvSpPr>
            <a:spLocks noGrp="1"/>
          </p:cNvSpPr>
          <p:nvPr>
            <p:ph type="body" idx="1" hasCustomPrompt="1"/>
          </p:nvPr>
        </p:nvSpPr>
        <p:spPr>
          <a:xfrm>
            <a:off x="1751011" y="4777381"/>
            <a:ext cx="8686801" cy="860400"/>
          </a:xfrm>
        </p:spPr>
        <p:txBody>
          <a:bodyPr rtlCol="0"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0"/>
              <a:t>Textmasterformat durch Klicken bearbeiten</a:t>
            </a:r>
          </a:p>
        </p:txBody>
      </p:sp>
      <p:sp>
        <p:nvSpPr>
          <p:cNvPr id="4" name="Datumsplatzhalter 3"/>
          <p:cNvSpPr>
            <a:spLocks noGrp="1"/>
          </p:cNvSpPr>
          <p:nvPr>
            <p:ph type="dt" sz="half" idx="10"/>
          </p:nvPr>
        </p:nvSpPr>
        <p:spPr/>
        <p:txBody>
          <a:bodyPr rtlCol="0"/>
          <a:lstStyle/>
          <a:p>
            <a:pPr rtl="0"/>
            <a:fld id="{F862C9BD-CD06-496F-A7BE-0685F3DABDA4}" type="datetime1">
              <a:rPr lang="de-DE" noProof="0" smtClean="0"/>
              <a:t>16.03.2024</a:t>
            </a:fld>
            <a:endParaRPr lang="de-DE" noProof="0"/>
          </a:p>
        </p:txBody>
      </p:sp>
      <p:sp>
        <p:nvSpPr>
          <p:cNvPr id="5" name="Fußzeilenplatzhalter 4"/>
          <p:cNvSpPr>
            <a:spLocks noGrp="1"/>
          </p:cNvSpPr>
          <p:nvPr>
            <p:ph type="ftr" sz="quarter" idx="11"/>
          </p:nvPr>
        </p:nvSpPr>
        <p:spPr/>
        <p:txBody>
          <a:bodyPr rtlCol="0"/>
          <a:lstStyle/>
          <a:p>
            <a:pPr rtl="0"/>
            <a:endParaRPr lang="de-DE" noProof="0"/>
          </a:p>
        </p:txBody>
      </p:sp>
      <p:sp>
        <p:nvSpPr>
          <p:cNvPr id="6" name="Foliennummernplatzhalter 5"/>
          <p:cNvSpPr>
            <a:spLocks noGrp="1"/>
          </p:cNvSpPr>
          <p:nvPr>
            <p:ph type="sldNum" sz="quarter" idx="12"/>
          </p:nvPr>
        </p:nvSpPr>
        <p:spPr/>
        <p:txBody>
          <a:bodyPr rtlCol="0"/>
          <a:lstStyle/>
          <a:p>
            <a:pPr rtl="0"/>
            <a:fld id="{D57F1E4F-1CFF-5643-939E-217C01CDF565}" type="slidenum">
              <a:rPr lang="de-DE" noProof="0" smtClean="0"/>
              <a:pPr/>
              <a:t>‹Nr.›</a:t>
            </a:fld>
            <a:endParaRPr lang="de-DE"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noProof="0"/>
              <a:t>Titelmasterformat durch Klicken bearbeiten</a:t>
            </a:r>
          </a:p>
        </p:txBody>
      </p:sp>
      <p:sp>
        <p:nvSpPr>
          <p:cNvPr id="3" name="Inhaltsplatzhalter 2"/>
          <p:cNvSpPr>
            <a:spLocks noGrp="1"/>
          </p:cNvSpPr>
          <p:nvPr>
            <p:ph sz="half" idx="1" hasCustomPrompt="1"/>
          </p:nvPr>
        </p:nvSpPr>
        <p:spPr>
          <a:xfrm>
            <a:off x="1141412" y="2666999"/>
            <a:ext cx="4876800" cy="3124201"/>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Inhaltsplatzhalter 3"/>
          <p:cNvSpPr>
            <a:spLocks noGrp="1"/>
          </p:cNvSpPr>
          <p:nvPr>
            <p:ph sz="half" idx="2" hasCustomPrompt="1"/>
          </p:nvPr>
        </p:nvSpPr>
        <p:spPr>
          <a:xfrm>
            <a:off x="6170612" y="2667000"/>
            <a:ext cx="4876800" cy="3124200"/>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Datumsplatzhalter 4"/>
          <p:cNvSpPr>
            <a:spLocks noGrp="1"/>
          </p:cNvSpPr>
          <p:nvPr>
            <p:ph type="dt" sz="half" idx="10"/>
          </p:nvPr>
        </p:nvSpPr>
        <p:spPr/>
        <p:txBody>
          <a:bodyPr rtlCol="0"/>
          <a:lstStyle/>
          <a:p>
            <a:pPr rtl="0"/>
            <a:fld id="{A80B5550-01D8-4B87-8798-C1E6FAD23D92}" type="datetime1">
              <a:rPr lang="de-DE" noProof="0" smtClean="0"/>
              <a:t>16.03.2024</a:t>
            </a:fld>
            <a:endParaRPr lang="de-DE" noProof="0"/>
          </a:p>
        </p:txBody>
      </p:sp>
      <p:sp>
        <p:nvSpPr>
          <p:cNvPr id="6" name="Fußzeilenplatzhalter 5"/>
          <p:cNvSpPr>
            <a:spLocks noGrp="1"/>
          </p:cNvSpPr>
          <p:nvPr>
            <p:ph type="ftr" sz="quarter" idx="11"/>
          </p:nvPr>
        </p:nvSpPr>
        <p:spPr/>
        <p:txBody>
          <a:bodyPr rtlCol="0"/>
          <a:lstStyle/>
          <a:p>
            <a:pPr rtl="0"/>
            <a:endParaRPr lang="de-DE" noProof="0"/>
          </a:p>
        </p:txBody>
      </p:sp>
      <p:sp>
        <p:nvSpPr>
          <p:cNvPr id="7" name="Foliennummernplatzhalter 6"/>
          <p:cNvSpPr>
            <a:spLocks noGrp="1"/>
          </p:cNvSpPr>
          <p:nvPr>
            <p:ph type="sldNum" sz="quarter" idx="12"/>
          </p:nvPr>
        </p:nvSpPr>
        <p:spPr/>
        <p:txBody>
          <a:bodyPr rtlCol="0"/>
          <a:lstStyle/>
          <a:p>
            <a:pPr rtl="0"/>
            <a:fld id="{D57F1E4F-1CFF-5643-939E-217C01CDF565}" type="slidenum">
              <a:rPr lang="de-DE" noProof="0" smtClean="0"/>
              <a:pPr/>
              <a:t>‹Nr.›</a:t>
            </a:fld>
            <a:endParaRPr lang="de-DE"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vl1pPr>
          </a:lstStyle>
          <a:p>
            <a:pPr rtl="0"/>
            <a:r>
              <a:rPr lang="de-DE" noProof="0"/>
              <a:t>Titelmasterformat durch Klicken bearbeiten</a:t>
            </a:r>
          </a:p>
        </p:txBody>
      </p:sp>
      <p:sp>
        <p:nvSpPr>
          <p:cNvPr id="3" name="Textplatzhalter 2"/>
          <p:cNvSpPr>
            <a:spLocks noGrp="1"/>
          </p:cNvSpPr>
          <p:nvPr>
            <p:ph type="body" idx="1" hasCustomPrompt="1"/>
          </p:nvPr>
        </p:nvSpPr>
        <p:spPr>
          <a:xfrm>
            <a:off x="1429280" y="2658533"/>
            <a:ext cx="4588931"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4" name="Inhaltsplatzhalter 3"/>
          <p:cNvSpPr>
            <a:spLocks noGrp="1"/>
          </p:cNvSpPr>
          <p:nvPr>
            <p:ph sz="half" idx="2" hasCustomPrompt="1"/>
          </p:nvPr>
        </p:nvSpPr>
        <p:spPr>
          <a:xfrm>
            <a:off x="1141412" y="3243262"/>
            <a:ext cx="4876800" cy="2547937"/>
          </a:xfrm>
        </p:spPr>
        <p:txBody>
          <a:bodyPr rtlCol="0"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Textplatzhalter 4"/>
          <p:cNvSpPr>
            <a:spLocks noGrp="1"/>
          </p:cNvSpPr>
          <p:nvPr>
            <p:ph type="body" sz="quarter" idx="3" hasCustomPrompt="1"/>
          </p:nvPr>
        </p:nvSpPr>
        <p:spPr>
          <a:xfrm>
            <a:off x="6443133" y="2667000"/>
            <a:ext cx="4604280"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6" name="Inhaltsplatzhalter 5"/>
          <p:cNvSpPr>
            <a:spLocks noGrp="1"/>
          </p:cNvSpPr>
          <p:nvPr>
            <p:ph sz="quarter" idx="4" hasCustomPrompt="1"/>
          </p:nvPr>
        </p:nvSpPr>
        <p:spPr>
          <a:xfrm>
            <a:off x="6170612" y="3243262"/>
            <a:ext cx="4876801" cy="2547937"/>
          </a:xfrm>
        </p:spPr>
        <p:txBody>
          <a:bodyPr rtlCol="0"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7" name="Datumsplatzhalter 6"/>
          <p:cNvSpPr>
            <a:spLocks noGrp="1"/>
          </p:cNvSpPr>
          <p:nvPr>
            <p:ph type="dt" sz="half" idx="10"/>
          </p:nvPr>
        </p:nvSpPr>
        <p:spPr/>
        <p:txBody>
          <a:bodyPr rtlCol="0"/>
          <a:lstStyle/>
          <a:p>
            <a:pPr rtl="0"/>
            <a:fld id="{B64DAB45-2ABA-42DC-971A-69E0E3FA9A7F}" type="datetime1">
              <a:rPr lang="de-DE" noProof="0" smtClean="0"/>
              <a:t>16.03.2024</a:t>
            </a:fld>
            <a:endParaRPr lang="de-DE" noProof="0"/>
          </a:p>
        </p:txBody>
      </p:sp>
      <p:sp>
        <p:nvSpPr>
          <p:cNvPr id="8" name="Fußzeilenplatzhalter 7"/>
          <p:cNvSpPr>
            <a:spLocks noGrp="1"/>
          </p:cNvSpPr>
          <p:nvPr>
            <p:ph type="ftr" sz="quarter" idx="11"/>
          </p:nvPr>
        </p:nvSpPr>
        <p:spPr/>
        <p:txBody>
          <a:bodyPr rtlCol="0"/>
          <a:lstStyle/>
          <a:p>
            <a:pPr rtl="0"/>
            <a:endParaRPr lang="de-DE" noProof="0"/>
          </a:p>
        </p:txBody>
      </p:sp>
      <p:sp>
        <p:nvSpPr>
          <p:cNvPr id="9" name="Foliennummernplatzhalter 8"/>
          <p:cNvSpPr>
            <a:spLocks noGrp="1"/>
          </p:cNvSpPr>
          <p:nvPr>
            <p:ph type="sldNum" sz="quarter" idx="12"/>
          </p:nvPr>
        </p:nvSpPr>
        <p:spPr/>
        <p:txBody>
          <a:bodyPr rtlCol="0"/>
          <a:lstStyle/>
          <a:p>
            <a:pPr rtl="0"/>
            <a:fld id="{D57F1E4F-1CFF-5643-939E-217C01CDF565}" type="slidenum">
              <a:rPr lang="de-DE" noProof="0" smtClean="0"/>
              <a:pPr/>
              <a:t>‹Nr.›</a:t>
            </a:fld>
            <a:endParaRPr lang="de-DE"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noProof="0"/>
              <a:t>Titelmasterformat durch Klicken bearbeiten</a:t>
            </a:r>
          </a:p>
        </p:txBody>
      </p:sp>
      <p:sp>
        <p:nvSpPr>
          <p:cNvPr id="3" name="Datumsplatzhalter 2"/>
          <p:cNvSpPr>
            <a:spLocks noGrp="1"/>
          </p:cNvSpPr>
          <p:nvPr>
            <p:ph type="dt" sz="half" idx="10"/>
          </p:nvPr>
        </p:nvSpPr>
        <p:spPr/>
        <p:txBody>
          <a:bodyPr rtlCol="0"/>
          <a:lstStyle/>
          <a:p>
            <a:pPr rtl="0"/>
            <a:fld id="{78D18B24-852C-41ED-B004-3BBC39FC530C}" type="datetime1">
              <a:rPr lang="de-DE" noProof="0" smtClean="0"/>
              <a:t>16.03.2024</a:t>
            </a:fld>
            <a:endParaRPr lang="de-DE" noProof="0"/>
          </a:p>
        </p:txBody>
      </p:sp>
      <p:sp>
        <p:nvSpPr>
          <p:cNvPr id="4" name="Fußzeilenplatzhalter 3"/>
          <p:cNvSpPr>
            <a:spLocks noGrp="1"/>
          </p:cNvSpPr>
          <p:nvPr>
            <p:ph type="ftr" sz="quarter" idx="11"/>
          </p:nvPr>
        </p:nvSpPr>
        <p:spPr/>
        <p:txBody>
          <a:bodyPr rtlCol="0"/>
          <a:lstStyle/>
          <a:p>
            <a:pPr rtl="0"/>
            <a:endParaRPr lang="de-DE" noProof="0"/>
          </a:p>
        </p:txBody>
      </p:sp>
      <p:sp>
        <p:nvSpPr>
          <p:cNvPr id="5" name="Foliennummernplatzhalter 4"/>
          <p:cNvSpPr>
            <a:spLocks noGrp="1"/>
          </p:cNvSpPr>
          <p:nvPr>
            <p:ph type="sldNum" sz="quarter" idx="12"/>
          </p:nvPr>
        </p:nvSpPr>
        <p:spPr/>
        <p:txBody>
          <a:bodyPr rtlCol="0"/>
          <a:lstStyle/>
          <a:p>
            <a:pPr rtl="0"/>
            <a:fld id="{D57F1E4F-1CFF-5643-939E-217C01CDF565}" type="slidenum">
              <a:rPr lang="de-DE" noProof="0" smtClean="0"/>
              <a:pPr/>
              <a:t>‹Nr.›</a:t>
            </a:fld>
            <a:endParaRPr lang="de-DE"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p>
            <a:pPr rtl="0"/>
            <a:fld id="{29C8287E-5808-4C3D-AFE2-E18BAC8F10D4}" type="datetime1">
              <a:rPr lang="de-DE" noProof="0" smtClean="0"/>
              <a:t>16.03.2024</a:t>
            </a:fld>
            <a:endParaRPr lang="de-DE" noProof="0"/>
          </a:p>
        </p:txBody>
      </p:sp>
      <p:sp>
        <p:nvSpPr>
          <p:cNvPr id="3" name="Fußzeilenplatzhalter 2"/>
          <p:cNvSpPr>
            <a:spLocks noGrp="1"/>
          </p:cNvSpPr>
          <p:nvPr>
            <p:ph type="ftr" sz="quarter" idx="11"/>
          </p:nvPr>
        </p:nvSpPr>
        <p:spPr/>
        <p:txBody>
          <a:bodyPr rtlCol="0"/>
          <a:lstStyle/>
          <a:p>
            <a:pPr rtl="0"/>
            <a:endParaRPr lang="de-DE" noProof="0"/>
          </a:p>
        </p:txBody>
      </p:sp>
      <p:sp>
        <p:nvSpPr>
          <p:cNvPr id="4" name="Foliennummernplatzhalter 3"/>
          <p:cNvSpPr>
            <a:spLocks noGrp="1"/>
          </p:cNvSpPr>
          <p:nvPr>
            <p:ph type="sldNum" sz="quarter" idx="12"/>
          </p:nvPr>
        </p:nvSpPr>
        <p:spPr/>
        <p:txBody>
          <a:bodyPr rtlCol="0"/>
          <a:lstStyle/>
          <a:p>
            <a:pPr rtl="0"/>
            <a:fld id="{D57F1E4F-1CFF-5643-939E-217C01CDF565}" type="slidenum">
              <a:rPr lang="de-DE" noProof="0" smtClean="0"/>
              <a:pPr/>
              <a:t>‹Nr.›</a:t>
            </a:fld>
            <a:endParaRPr lang="de-DE"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1411" y="1600200"/>
            <a:ext cx="3549121" cy="1371600"/>
          </a:xfrm>
        </p:spPr>
        <p:txBody>
          <a:bodyPr rtlCol="0" anchor="b">
            <a:normAutofit/>
          </a:bodyPr>
          <a:lstStyle>
            <a:lvl1pPr algn="l">
              <a:defRPr sz="2400" b="0"/>
            </a:lvl1pPr>
          </a:lstStyle>
          <a:p>
            <a:pPr rtl="0"/>
            <a:r>
              <a:rPr lang="de-DE" noProof="0"/>
              <a:t>Titelmasterformat durch Klicken bearbeiten</a:t>
            </a:r>
          </a:p>
        </p:txBody>
      </p:sp>
      <p:sp>
        <p:nvSpPr>
          <p:cNvPr id="3" name="Inhaltsplatzhalter 2"/>
          <p:cNvSpPr>
            <a:spLocks noGrp="1"/>
          </p:cNvSpPr>
          <p:nvPr>
            <p:ph idx="1" hasCustomPrompt="1"/>
          </p:nvPr>
        </p:nvSpPr>
        <p:spPr>
          <a:xfrm>
            <a:off x="5103812" y="609601"/>
            <a:ext cx="5943601" cy="5181600"/>
          </a:xfrm>
        </p:spPr>
        <p:txBody>
          <a:bodyPr rtlCol="0"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Textplatzhalter 3"/>
          <p:cNvSpPr>
            <a:spLocks noGrp="1"/>
          </p:cNvSpPr>
          <p:nvPr>
            <p:ph type="body" sz="half" idx="2" hasCustomPrompt="1"/>
          </p:nvPr>
        </p:nvSpPr>
        <p:spPr>
          <a:xfrm>
            <a:off x="1141411" y="2971800"/>
            <a:ext cx="3549121" cy="1828800"/>
          </a:xfrm>
        </p:spPr>
        <p:txBody>
          <a:bodyPr rtlCol="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Textmasterformat durch Klicken bearbeiten</a:t>
            </a:r>
          </a:p>
        </p:txBody>
      </p:sp>
      <p:sp>
        <p:nvSpPr>
          <p:cNvPr id="5" name="Datumsplatzhalter 4"/>
          <p:cNvSpPr>
            <a:spLocks noGrp="1"/>
          </p:cNvSpPr>
          <p:nvPr>
            <p:ph type="dt" sz="half" idx="10"/>
          </p:nvPr>
        </p:nvSpPr>
        <p:spPr/>
        <p:txBody>
          <a:bodyPr rtlCol="0"/>
          <a:lstStyle/>
          <a:p>
            <a:pPr rtl="0"/>
            <a:fld id="{53486E0F-48C8-4143-A0DD-2CF5D90A73E8}" type="datetime1">
              <a:rPr lang="de-DE" noProof="0" smtClean="0"/>
              <a:t>16.03.2024</a:t>
            </a:fld>
            <a:endParaRPr lang="de-DE" noProof="0"/>
          </a:p>
        </p:txBody>
      </p:sp>
      <p:sp>
        <p:nvSpPr>
          <p:cNvPr id="6" name="Fußzeilenplatzhalter 5"/>
          <p:cNvSpPr>
            <a:spLocks noGrp="1"/>
          </p:cNvSpPr>
          <p:nvPr>
            <p:ph type="ftr" sz="quarter" idx="11"/>
          </p:nvPr>
        </p:nvSpPr>
        <p:spPr/>
        <p:txBody>
          <a:bodyPr rtlCol="0"/>
          <a:lstStyle/>
          <a:p>
            <a:pPr rtl="0"/>
            <a:endParaRPr lang="de-DE" noProof="0"/>
          </a:p>
        </p:txBody>
      </p:sp>
      <p:sp>
        <p:nvSpPr>
          <p:cNvPr id="7" name="Foliennummernplatzhalter 6"/>
          <p:cNvSpPr>
            <a:spLocks noGrp="1"/>
          </p:cNvSpPr>
          <p:nvPr>
            <p:ph type="sldNum" sz="quarter" idx="12"/>
          </p:nvPr>
        </p:nvSpPr>
        <p:spPr/>
        <p:txBody>
          <a:bodyPr rtlCol="0"/>
          <a:lstStyle/>
          <a:p>
            <a:pPr rtl="0"/>
            <a:fld id="{D57F1E4F-1CFF-5643-939E-217C01CDF565}" type="slidenum">
              <a:rPr lang="de-DE" noProof="0" smtClean="0"/>
              <a:pPr/>
              <a:t>‹Nr.›</a:t>
            </a:fld>
            <a:endParaRPr lang="de-DE"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1411" y="1600200"/>
            <a:ext cx="5334001" cy="1371600"/>
          </a:xfrm>
        </p:spPr>
        <p:txBody>
          <a:bodyPr rtlCol="0" anchor="b">
            <a:normAutofit/>
          </a:bodyPr>
          <a:lstStyle>
            <a:lvl1pPr algn="l">
              <a:defRPr sz="2800" b="0"/>
            </a:lvl1pPr>
          </a:lstStyle>
          <a:p>
            <a:pPr rtl="0"/>
            <a:r>
              <a:rPr lang="de-DE" noProof="0"/>
              <a:t>Titelmasterformat durch Klicken bearbeiten</a:t>
            </a:r>
          </a:p>
        </p:txBody>
      </p:sp>
      <p:sp>
        <p:nvSpPr>
          <p:cNvPr id="14" name="Bildplatzhalter 2"/>
          <p:cNvSpPr>
            <a:spLocks noGrp="1" noChangeAspect="1"/>
          </p:cNvSpPr>
          <p:nvPr>
            <p:ph type="pic" idx="1" hasCustomPrompt="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de-DE" noProof="0"/>
              <a:t>Klicken Sie, um ein Bild hinzuzufügen.</a:t>
            </a:r>
          </a:p>
        </p:txBody>
      </p:sp>
      <p:sp>
        <p:nvSpPr>
          <p:cNvPr id="4" name="Textplatzhalter 3"/>
          <p:cNvSpPr>
            <a:spLocks noGrp="1"/>
          </p:cNvSpPr>
          <p:nvPr>
            <p:ph type="body" sz="half" idx="2" hasCustomPrompt="1"/>
          </p:nvPr>
        </p:nvSpPr>
        <p:spPr>
          <a:xfrm>
            <a:off x="1141411" y="2971800"/>
            <a:ext cx="5334001" cy="1828800"/>
          </a:xfrm>
        </p:spPr>
        <p:txBody>
          <a:bodyPr rtlCol="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Textmasterformat durch Klicken bearbeiten</a:t>
            </a:r>
          </a:p>
        </p:txBody>
      </p:sp>
      <p:sp>
        <p:nvSpPr>
          <p:cNvPr id="5" name="Datumsplatzhalter 4"/>
          <p:cNvSpPr>
            <a:spLocks noGrp="1"/>
          </p:cNvSpPr>
          <p:nvPr>
            <p:ph type="dt" sz="half" idx="10"/>
          </p:nvPr>
        </p:nvSpPr>
        <p:spPr>
          <a:xfrm>
            <a:off x="6399212" y="5883275"/>
            <a:ext cx="914400" cy="365125"/>
          </a:xfrm>
        </p:spPr>
        <p:txBody>
          <a:bodyPr rtlCol="0"/>
          <a:lstStyle/>
          <a:p>
            <a:pPr rtl="0"/>
            <a:fld id="{1572DD21-EA35-4243-9802-2653247C68BB}" type="datetime1">
              <a:rPr lang="de-DE" noProof="0" smtClean="0"/>
              <a:t>16.03.2024</a:t>
            </a:fld>
            <a:endParaRPr lang="de-DE" noProof="0"/>
          </a:p>
        </p:txBody>
      </p:sp>
      <p:sp>
        <p:nvSpPr>
          <p:cNvPr id="6" name="Fußzeilenplatzhalter 5"/>
          <p:cNvSpPr>
            <a:spLocks noGrp="1"/>
          </p:cNvSpPr>
          <p:nvPr>
            <p:ph type="ftr" sz="quarter" idx="11"/>
          </p:nvPr>
        </p:nvSpPr>
        <p:spPr>
          <a:xfrm>
            <a:off x="1141412" y="5883275"/>
            <a:ext cx="5105400" cy="365125"/>
          </a:xfrm>
        </p:spPr>
        <p:txBody>
          <a:bodyPr rtlCol="0"/>
          <a:lstStyle/>
          <a:p>
            <a:pPr rtl="0"/>
            <a:endParaRPr lang="de-DE" noProof="0"/>
          </a:p>
        </p:txBody>
      </p:sp>
      <p:sp>
        <p:nvSpPr>
          <p:cNvPr id="7" name="Foliennummernplatzhalter 6"/>
          <p:cNvSpPr>
            <a:spLocks noGrp="1"/>
          </p:cNvSpPr>
          <p:nvPr>
            <p:ph type="sldNum" sz="quarter" idx="12"/>
          </p:nvPr>
        </p:nvSpPr>
        <p:spPr>
          <a:xfrm>
            <a:off x="10742612" y="5883275"/>
            <a:ext cx="322567" cy="365125"/>
          </a:xfrm>
        </p:spPr>
        <p:txBody>
          <a:bodyPr rtlCol="0"/>
          <a:lstStyle/>
          <a:p>
            <a:pPr rtl="0"/>
            <a:fld id="{D57F1E4F-1CFF-5643-939E-217C01CDF565}" type="slidenum">
              <a:rPr lang="de-DE" noProof="0" smtClean="0"/>
              <a:pPr/>
              <a:t>‹Nr.›</a:t>
            </a:fld>
            <a:endParaRPr lang="de-DE"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pPr rtl="0"/>
            <a:r>
              <a:rPr lang="de-DE" noProof="0"/>
              <a:t>Titelmasterformat durch Klicken bearbeiten</a:t>
            </a:r>
          </a:p>
        </p:txBody>
      </p:sp>
      <p:sp>
        <p:nvSpPr>
          <p:cNvPr id="3" name="Textplatzhalt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rtl="0"/>
            <a:fld id="{D296DFC6-6A97-4978-8AFB-25FA371FE7FA}" type="datetime1">
              <a:rPr lang="de-DE" noProof="0" smtClean="0"/>
              <a:t>16.03.2024</a:t>
            </a:fld>
            <a:endParaRPr lang="de-DE" noProof="0" dirty="0"/>
          </a:p>
        </p:txBody>
      </p:sp>
      <p:sp>
        <p:nvSpPr>
          <p:cNvPr id="5" name="Fußzeilenplatzhalt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rtl="0"/>
            <a:endParaRPr lang="de-DE" noProof="0"/>
          </a:p>
        </p:txBody>
      </p:sp>
      <p:sp>
        <p:nvSpPr>
          <p:cNvPr id="6" name="Foliennummernplatzhalt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rtl="0"/>
            <a:fld id="{D57F1E4F-1CFF-5643-939E-217C01CDF565}" type="slidenum">
              <a:rPr lang="de-DE" noProof="0" smtClean="0"/>
              <a:pPr/>
              <a:t>‹Nr.›</a:t>
            </a:fld>
            <a:endParaRPr lang="de-DE" noProof="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sldNum="0"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7.svg"/></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751012" y="3883741"/>
            <a:ext cx="8676222" cy="1335959"/>
          </a:xfrm>
        </p:spPr>
        <p:txBody>
          <a:bodyPr rtlCol="0">
            <a:normAutofit/>
          </a:bodyPr>
          <a:lstStyle/>
          <a:p>
            <a:pPr>
              <a:lnSpc>
                <a:spcPct val="90000"/>
              </a:lnSpc>
            </a:pPr>
            <a:br>
              <a:rPr lang="en-US" sz="4400"/>
            </a:br>
            <a:endParaRPr lang="de-DE" sz="4400"/>
          </a:p>
        </p:txBody>
      </p:sp>
      <p:sp>
        <p:nvSpPr>
          <p:cNvPr id="3" name="Untertitel 2"/>
          <p:cNvSpPr>
            <a:spLocks noGrp="1"/>
          </p:cNvSpPr>
          <p:nvPr>
            <p:ph type="subTitle" idx="1"/>
          </p:nvPr>
        </p:nvSpPr>
        <p:spPr>
          <a:xfrm>
            <a:off x="1751012" y="4849978"/>
            <a:ext cx="8676222" cy="1128035"/>
          </a:xfrm>
        </p:spPr>
        <p:txBody>
          <a:bodyPr rtlCol="0">
            <a:noAutofit/>
          </a:bodyPr>
          <a:lstStyle/>
          <a:p>
            <a:pPr>
              <a:lnSpc>
                <a:spcPct val="90000"/>
              </a:lnSpc>
            </a:pPr>
            <a:r>
              <a:rPr lang="de-DE" sz="2800" dirty="0">
                <a:effectLst>
                  <a:glow rad="38100">
                    <a:prstClr val="black">
                      <a:lumMod val="50000"/>
                      <a:lumOff val="50000"/>
                      <a:alpha val="20000"/>
                    </a:prstClr>
                  </a:glow>
                  <a:outerShdw blurRad="44450" dist="12700" dir="13860000" algn="tl" rotWithShape="0">
                    <a:srgbClr val="000000">
                      <a:alpha val="20000"/>
                    </a:srgbClr>
                  </a:outerShdw>
                </a:effectLst>
                <a:latin typeface="Times New Roman"/>
                <a:cs typeface="Times New Roman"/>
              </a:rPr>
              <a:t>RA-MICRO </a:t>
            </a:r>
          </a:p>
          <a:p>
            <a:pPr>
              <a:lnSpc>
                <a:spcPct val="90000"/>
              </a:lnSpc>
            </a:pPr>
            <a:r>
              <a:rPr lang="de-DE" sz="2800" dirty="0">
                <a:effectLst>
                  <a:glow rad="38100">
                    <a:prstClr val="black">
                      <a:lumMod val="50000"/>
                      <a:lumOff val="50000"/>
                      <a:alpha val="20000"/>
                    </a:prstClr>
                  </a:glow>
                  <a:outerShdw blurRad="44450" dist="12700" dir="13860000" algn="tl" rotWithShape="0">
                    <a:srgbClr val="000000">
                      <a:alpha val="20000"/>
                    </a:srgbClr>
                  </a:outerShdw>
                </a:effectLst>
                <a:latin typeface="Times New Roman"/>
                <a:cs typeface="Times New Roman"/>
              </a:rPr>
              <a:t>E-Workflow</a:t>
            </a:r>
          </a:p>
        </p:txBody>
      </p:sp>
      <p:sp>
        <p:nvSpPr>
          <p:cNvPr id="26" name="Rounded Rectangle 7">
            <a:extLst>
              <a:ext uri="{FF2B5EF4-FFF2-40B4-BE49-F238E27FC236}">
                <a16:creationId xmlns:a16="http://schemas.microsoft.com/office/drawing/2014/main" id="{17A9517C-895B-4178-BFF8-7AD963B69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0307" y="824487"/>
            <a:ext cx="7811386" cy="2983054"/>
          </a:xfrm>
          <a:prstGeom prst="roundRect">
            <a:avLst>
              <a:gd name="adj" fmla="val 5238"/>
            </a:avLst>
          </a:prstGeom>
          <a:solidFill>
            <a:srgbClr val="FFFFFF"/>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descr="Ein Bild, das Text, Screenshot, Schrift, Visitenkarte enthält.&#10;&#10;Beschreibung automatisch generiert.">
            <a:extLst>
              <a:ext uri="{FF2B5EF4-FFF2-40B4-BE49-F238E27FC236}">
                <a16:creationId xmlns:a16="http://schemas.microsoft.com/office/drawing/2014/main" id="{68EAF3DB-EC25-8DA0-2EA1-AC839AD652CD}"/>
              </a:ext>
            </a:extLst>
          </p:cNvPr>
          <p:cNvPicPr>
            <a:picLocks noChangeAspect="1"/>
          </p:cNvPicPr>
          <p:nvPr/>
        </p:nvPicPr>
        <p:blipFill>
          <a:blip r:embed="rId4"/>
          <a:stretch>
            <a:fillRect/>
          </a:stretch>
        </p:blipFill>
        <p:spPr>
          <a:xfrm>
            <a:off x="2356104" y="1131866"/>
            <a:ext cx="3657600" cy="2368296"/>
          </a:xfrm>
          <a:custGeom>
            <a:avLst/>
            <a:gdLst/>
            <a:ahLst/>
            <a:cxnLst/>
            <a:rect l="l" t="t" r="r" b="b"/>
            <a:pathLst>
              <a:path w="3657600" h="2651760">
                <a:moveTo>
                  <a:pt x="100793" y="0"/>
                </a:moveTo>
                <a:lnTo>
                  <a:pt x="3657600" y="0"/>
                </a:lnTo>
                <a:lnTo>
                  <a:pt x="3657600" y="2651760"/>
                </a:lnTo>
                <a:lnTo>
                  <a:pt x="100793" y="2651760"/>
                </a:lnTo>
                <a:cubicBezTo>
                  <a:pt x="45127" y="2651760"/>
                  <a:pt x="0" y="2606633"/>
                  <a:pt x="0" y="2550967"/>
                </a:cubicBezTo>
                <a:lnTo>
                  <a:pt x="0" y="100793"/>
                </a:lnTo>
                <a:cubicBezTo>
                  <a:pt x="0" y="45127"/>
                  <a:pt x="45127" y="0"/>
                  <a:pt x="100793" y="0"/>
                </a:cubicBezTo>
                <a:close/>
              </a:path>
            </a:pathLst>
          </a:custGeom>
        </p:spPr>
      </p:pic>
      <p:pic>
        <p:nvPicPr>
          <p:cNvPr id="5" name="Grafik 4" descr="Ein Bild, das Symbol, Design, Rechteck enthält.&#10;&#10;Beschreibung automatisch generiert.">
            <a:extLst>
              <a:ext uri="{FF2B5EF4-FFF2-40B4-BE49-F238E27FC236}">
                <a16:creationId xmlns:a16="http://schemas.microsoft.com/office/drawing/2014/main" id="{B2A311B0-150C-7DD1-8FA4-8F74771C5656}"/>
              </a:ext>
            </a:extLst>
          </p:cNvPr>
          <p:cNvPicPr>
            <a:picLocks noChangeAspect="1"/>
          </p:cNvPicPr>
          <p:nvPr/>
        </p:nvPicPr>
        <p:blipFill>
          <a:blip r:embed="rId5"/>
          <a:stretch>
            <a:fillRect/>
          </a:stretch>
        </p:blipFill>
        <p:spPr>
          <a:xfrm>
            <a:off x="6674941" y="990134"/>
            <a:ext cx="2651760" cy="2651760"/>
          </a:xfrm>
          <a:custGeom>
            <a:avLst/>
            <a:gdLst/>
            <a:ahLst/>
            <a:cxnLst/>
            <a:rect l="l" t="t" r="r" b="b"/>
            <a:pathLst>
              <a:path w="3656395" h="2651760">
                <a:moveTo>
                  <a:pt x="0" y="0"/>
                </a:moveTo>
                <a:lnTo>
                  <a:pt x="3555602" y="0"/>
                </a:lnTo>
                <a:cubicBezTo>
                  <a:pt x="3611268" y="0"/>
                  <a:pt x="3656395" y="45127"/>
                  <a:pt x="3656395" y="100793"/>
                </a:cubicBezTo>
                <a:lnTo>
                  <a:pt x="3656395" y="2550967"/>
                </a:lnTo>
                <a:cubicBezTo>
                  <a:pt x="3656395" y="2606633"/>
                  <a:pt x="3611268" y="2651760"/>
                  <a:pt x="3555602" y="2651760"/>
                </a:cubicBezTo>
                <a:lnTo>
                  <a:pt x="0" y="2651760"/>
                </a:lnTo>
                <a:close/>
              </a:path>
            </a:pathLst>
          </a:custGeom>
        </p:spPr>
      </p:pic>
    </p:spTree>
    <p:extLst>
      <p:ext uri="{BB962C8B-B14F-4D97-AF65-F5344CB8AC3E}">
        <p14:creationId xmlns:p14="http://schemas.microsoft.com/office/powerpoint/2010/main" val="2979223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535613" y="307239"/>
            <a:ext cx="11344271" cy="611550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endParaRPr lang="de-DE" sz="2400" b="1" dirty="0"/>
          </a:p>
          <a:p>
            <a:r>
              <a:rPr lang="de-DE" b="1" dirty="0"/>
              <a:t>Neue Verfügungen und Notizen erstellen</a:t>
            </a:r>
          </a:p>
          <a:p>
            <a:endParaRPr lang="de-DE" dirty="0"/>
          </a:p>
          <a:p>
            <a:r>
              <a:rPr lang="de-DE" dirty="0"/>
              <a:t>In der </a:t>
            </a:r>
            <a:r>
              <a:rPr lang="de-DE" i="1" dirty="0"/>
              <a:t>E-Akte </a:t>
            </a:r>
            <a:r>
              <a:rPr lang="de-DE" dirty="0"/>
              <a:t>kann zu einem markierten Dokument mit Rechtsklick eine Verfügung und/oder eine Notiz erstellt werden, um direkte Arbeitsanweisungen elektronisch zu übermitteln.  </a:t>
            </a:r>
          </a:p>
          <a:p>
            <a:endParaRPr lang="de-DE" dirty="0"/>
          </a:p>
          <a:p>
            <a:endParaRPr lang="de-DE" dirty="0"/>
          </a:p>
          <a:p>
            <a:endParaRPr lang="de-DE" dirty="0"/>
          </a:p>
          <a:p>
            <a:endParaRPr lang="de-DE" dirty="0"/>
          </a:p>
          <a:p>
            <a:endParaRPr lang="de-DE" dirty="0"/>
          </a:p>
          <a:p>
            <a:endParaRPr lang="de-DE" sz="1600" dirty="0"/>
          </a:p>
          <a:p>
            <a:endParaRPr lang="de-DE" sz="2400" b="1" dirty="0"/>
          </a:p>
          <a:p>
            <a:endParaRPr lang="de-DE" sz="1600" dirty="0"/>
          </a:p>
          <a:p>
            <a:pPr lvl="0"/>
            <a:endParaRPr lang="de-DE" sz="1000" b="1" dirty="0">
              <a:effectLst/>
            </a:endParaRPr>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endParaRPr lang="de-DE" sz="1600" dirty="0"/>
          </a:p>
          <a:p>
            <a:pPr lvl="0"/>
            <a:endParaRPr lang="de-DE" sz="1000" dirty="0">
              <a:effectLst/>
            </a:endParaRPr>
          </a:p>
        </p:txBody>
      </p:sp>
      <p:pic>
        <p:nvPicPr>
          <p:cNvPr id="5" name="Grafik 4">
            <a:extLst>
              <a:ext uri="{FF2B5EF4-FFF2-40B4-BE49-F238E27FC236}">
                <a16:creationId xmlns:a16="http://schemas.microsoft.com/office/drawing/2014/main" id="{FA4E9769-047D-48A5-8C1F-548F9306A299}"/>
              </a:ext>
            </a:extLst>
          </p:cNvPr>
          <p:cNvPicPr/>
          <p:nvPr/>
        </p:nvPicPr>
        <p:blipFill>
          <a:blip r:embed="rId3"/>
          <a:stretch>
            <a:fillRect/>
          </a:stretch>
        </p:blipFill>
        <p:spPr>
          <a:xfrm>
            <a:off x="1476871" y="3185464"/>
            <a:ext cx="4083138" cy="2483814"/>
          </a:xfrm>
          <a:prstGeom prst="rect">
            <a:avLst/>
          </a:prstGeom>
        </p:spPr>
      </p:pic>
      <p:pic>
        <p:nvPicPr>
          <p:cNvPr id="6" name="Grafik 5" descr="SNAGHTML4dc77465">
            <a:extLst>
              <a:ext uri="{FF2B5EF4-FFF2-40B4-BE49-F238E27FC236}">
                <a16:creationId xmlns:a16="http://schemas.microsoft.com/office/drawing/2014/main" id="{95ED790F-6776-4185-9B6F-2A16312AED0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269127" y="3185464"/>
            <a:ext cx="4083138" cy="2483815"/>
          </a:xfrm>
          <a:prstGeom prst="rect">
            <a:avLst/>
          </a:prstGeom>
          <a:noFill/>
          <a:ln>
            <a:noFill/>
          </a:ln>
        </p:spPr>
      </p:pic>
    </p:spTree>
    <p:extLst>
      <p:ext uri="{BB962C8B-B14F-4D97-AF65-F5344CB8AC3E}">
        <p14:creationId xmlns:p14="http://schemas.microsoft.com/office/powerpoint/2010/main" val="2590150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535613" y="307239"/>
            <a:ext cx="11344271" cy="611550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endParaRPr lang="de-DE" sz="2400" b="1" dirty="0"/>
          </a:p>
          <a:p>
            <a:pPr lvl="0"/>
            <a:endParaRPr lang="de-DE" sz="2400" b="1" dirty="0"/>
          </a:p>
          <a:p>
            <a:endParaRPr lang="de-DE" dirty="0"/>
          </a:p>
          <a:p>
            <a:r>
              <a:rPr lang="de-DE" dirty="0"/>
              <a:t>In der Maske Verfügung wird zunächst eine oder mehrere Verfügungen über Verfügungsauswahl ausgewählt, die in der Übersicht Verfügungen / Zusatz aufgelistet werden. Über Weiterleiten an Benutzer ist der entsprechende Empfänger der Verfügung auszuwählen. </a:t>
            </a:r>
          </a:p>
          <a:p>
            <a:endParaRPr lang="de-DE" dirty="0"/>
          </a:p>
          <a:p>
            <a:r>
              <a:rPr lang="de-DE" dirty="0"/>
              <a:t>Sofern zu einem Dokument eine weitere Verfügung für einen anderen Benutzer hinterlegt werden soll, kann sodann eine weitere Ver­fügung zum Dokument erstellt werden. Um die erstellte Verfügung zu speichern und die Maske zu verlassen, ist die Eingabe mit OK zu bestätigen. Über Abbruch wird die Maske ohne Speicherung geschlossen. </a:t>
            </a:r>
          </a:p>
          <a:p>
            <a:endParaRPr lang="de-DE" dirty="0"/>
          </a:p>
          <a:p>
            <a:r>
              <a:rPr lang="de-DE" dirty="0"/>
              <a:t>Um den Empfänger schnellstmöglich zu informieren, kann die Option als Sofortnachricht anzeigen gewählt werden. Nach Erstellung einer Verfügung wird das Dokument an den ausgewählten E-Postkorb übergeben und erhält auf der Dokumentenvorschau einen rosafarbenen „Klebezettel“.</a:t>
            </a:r>
          </a:p>
          <a:p>
            <a:endParaRPr lang="de-DE" dirty="0"/>
          </a:p>
          <a:p>
            <a:endParaRPr lang="de-DE" dirty="0"/>
          </a:p>
          <a:p>
            <a:endParaRPr lang="de-DE" dirty="0"/>
          </a:p>
          <a:p>
            <a:endParaRPr lang="de-DE" dirty="0"/>
          </a:p>
          <a:p>
            <a:endParaRPr lang="de-DE" sz="1600" dirty="0"/>
          </a:p>
          <a:p>
            <a:endParaRPr lang="de-DE" sz="2400" b="1" dirty="0"/>
          </a:p>
          <a:p>
            <a:endParaRPr lang="de-DE" sz="1600" dirty="0"/>
          </a:p>
          <a:p>
            <a:pPr lvl="0"/>
            <a:endParaRPr lang="de-DE" sz="1000" b="1" dirty="0">
              <a:effectLst/>
            </a:endParaRPr>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endParaRPr lang="de-DE" sz="1600" dirty="0"/>
          </a:p>
          <a:p>
            <a:pPr lvl="0"/>
            <a:endParaRPr lang="de-DE" sz="1000" dirty="0">
              <a:effectLst/>
            </a:endParaRPr>
          </a:p>
        </p:txBody>
      </p:sp>
      <p:pic>
        <p:nvPicPr>
          <p:cNvPr id="7" name="Grafik 6">
            <a:extLst>
              <a:ext uri="{FF2B5EF4-FFF2-40B4-BE49-F238E27FC236}">
                <a16:creationId xmlns:a16="http://schemas.microsoft.com/office/drawing/2014/main" id="{2AF00A00-BAC6-466D-A04C-378C82D2B17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16998" y="4915814"/>
            <a:ext cx="1572083" cy="1389889"/>
          </a:xfrm>
          <a:prstGeom prst="rect">
            <a:avLst/>
          </a:prstGeom>
          <a:noFill/>
          <a:ln>
            <a:noFill/>
          </a:ln>
        </p:spPr>
      </p:pic>
    </p:spTree>
    <p:extLst>
      <p:ext uri="{BB962C8B-B14F-4D97-AF65-F5344CB8AC3E}">
        <p14:creationId xmlns:p14="http://schemas.microsoft.com/office/powerpoint/2010/main" val="1700392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535613" y="307239"/>
            <a:ext cx="11344271" cy="611550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endParaRPr lang="de-DE" sz="2400" b="1" i="1" dirty="0"/>
          </a:p>
          <a:p>
            <a:pPr lvl="0"/>
            <a:endParaRPr lang="de-DE" sz="2400" b="1" i="1" dirty="0"/>
          </a:p>
          <a:p>
            <a:r>
              <a:rPr lang="de-DE" dirty="0"/>
              <a:t>Eine Verfügung kann optional auch mit einer Notiz versehen werden. Hierzu ist vor dem Versand die Notizfunktion aufzurufen. </a:t>
            </a:r>
          </a:p>
          <a:p>
            <a:endParaRPr lang="de-DE" dirty="0"/>
          </a:p>
          <a:p>
            <a:endParaRPr lang="de-DE" dirty="0"/>
          </a:p>
          <a:p>
            <a:endParaRPr lang="de-DE" dirty="0"/>
          </a:p>
          <a:p>
            <a:endParaRPr lang="de-DE" dirty="0"/>
          </a:p>
          <a:p>
            <a:endParaRPr lang="de-DE" sz="1600" dirty="0"/>
          </a:p>
          <a:p>
            <a:endParaRPr lang="de-DE" sz="2400" b="1" dirty="0"/>
          </a:p>
          <a:p>
            <a:endParaRPr lang="de-DE" sz="1600" dirty="0"/>
          </a:p>
          <a:p>
            <a:pPr lvl="0"/>
            <a:endParaRPr lang="de-DE" sz="1000" b="1" dirty="0">
              <a:effectLst/>
            </a:endParaRPr>
          </a:p>
          <a:p>
            <a:pPr lvl="0"/>
            <a:endParaRPr lang="de-DE" sz="1000" dirty="0">
              <a:effectLst/>
            </a:endParaRPr>
          </a:p>
          <a:p>
            <a:pPr lvl="0"/>
            <a:endParaRPr lang="de-DE" sz="1000" dirty="0"/>
          </a:p>
          <a:p>
            <a:pPr lvl="0" algn="just" defTabSz="914400" eaLnBrk="0" fontAlgn="base" hangingPunct="0">
              <a:spcBef>
                <a:spcPct val="0"/>
              </a:spcBef>
              <a:spcAft>
                <a:spcPct val="0"/>
              </a:spcAft>
            </a:pPr>
            <a:r>
              <a:rPr lang="de-DE" altLang="de-DE" sz="1600" dirty="0">
                <a:ea typeface="Calibri" panose="020F0502020204030204" pitchFamily="34" charset="0"/>
                <a:cs typeface="Times New Roman" panose="02020603050405020304" pitchFamily="18" charset="0"/>
              </a:rPr>
              <a:t>Im Notizfenster kann ein beliebiger Text eingegeben werden. Die Notiz erscheint als gelber „Klebezettel“ auf der Dokumentenvorschau. Um die Notizen vollständig anzusehen und zu ergänzen, ist der gelbe Klebezettel an­zuklicken oder über das Kontextmenü (Rechtsklick/</a:t>
            </a:r>
            <a:r>
              <a:rPr lang="de-DE" altLang="de-DE" sz="1600" dirty="0" err="1">
                <a:ea typeface="Calibri" panose="020F0502020204030204" pitchFamily="34" charset="0"/>
                <a:cs typeface="Times New Roman" panose="02020603050405020304" pitchFamily="18" charset="0"/>
              </a:rPr>
              <a:t>Longtouch</a:t>
            </a:r>
            <a:r>
              <a:rPr lang="de-DE" altLang="de-DE" sz="1600" dirty="0">
                <a:ea typeface="Calibri" panose="020F0502020204030204" pitchFamily="34" charset="0"/>
                <a:cs typeface="Times New Roman" panose="02020603050405020304" pitchFamily="18" charset="0"/>
              </a:rPr>
              <a:t> auf den „Zettel“) Öffnen zu wählen. </a:t>
            </a:r>
            <a:endParaRPr lang="de-DE" altLang="de-DE" sz="1600" dirty="0"/>
          </a:p>
          <a:p>
            <a:pPr lvl="0" algn="just" defTabSz="914400" eaLnBrk="0" fontAlgn="base" hangingPunct="0">
              <a:spcBef>
                <a:spcPct val="0"/>
              </a:spcBef>
              <a:spcAft>
                <a:spcPct val="0"/>
              </a:spcAft>
            </a:pPr>
            <a:r>
              <a:rPr lang="de-DE" altLang="de-DE" sz="1600" dirty="0">
                <a:ea typeface="Calibri" panose="020F0502020204030204" pitchFamily="34" charset="0"/>
                <a:cs typeface="Times New Roman" panose="02020603050405020304" pitchFamily="18" charset="0"/>
              </a:rPr>
              <a:t>Um in umfangreichen E-Akten einen besseren Überblick über Dokumente mit Verfügungen und/oder Notizen zu erhalten, werden diese gesondert über das Symbol               in der Spalte </a:t>
            </a:r>
            <a:r>
              <a:rPr lang="de-DE" altLang="de-DE" sz="1600" i="1" dirty="0">
                <a:ea typeface="Calibri" panose="020F0502020204030204" pitchFamily="34" charset="0"/>
                <a:cs typeface="Times New Roman" panose="02020603050405020304" pitchFamily="18" charset="0"/>
              </a:rPr>
              <a:t>Empfänger/Absender</a:t>
            </a:r>
            <a:r>
              <a:rPr lang="de-DE" altLang="de-DE" sz="1600" dirty="0">
                <a:ea typeface="Calibri" panose="020F0502020204030204" pitchFamily="34" charset="0"/>
                <a:cs typeface="Times New Roman" panose="02020603050405020304" pitchFamily="18" charset="0"/>
              </a:rPr>
              <a:t> de </a:t>
            </a:r>
            <a:r>
              <a:rPr lang="de-DE" altLang="de-DE" sz="1600" dirty="0" err="1">
                <a:ea typeface="Calibri" panose="020F0502020204030204" pitchFamily="34" charset="0"/>
                <a:cs typeface="Times New Roman" panose="02020603050405020304" pitchFamily="18" charset="0"/>
              </a:rPr>
              <a:t>Explorerbaums</a:t>
            </a:r>
            <a:r>
              <a:rPr lang="de-DE" altLang="de-DE" sz="1600" dirty="0">
                <a:ea typeface="Calibri" panose="020F0502020204030204" pitchFamily="34" charset="0"/>
                <a:cs typeface="Times New Roman" panose="02020603050405020304" pitchFamily="18" charset="0"/>
              </a:rPr>
              <a:t> angezeigt.</a:t>
            </a:r>
            <a:endParaRPr lang="de-DE" altLang="de-DE" sz="1600" dirty="0"/>
          </a:p>
          <a:p>
            <a:pPr lvl="0"/>
            <a:endParaRPr lang="de-DE" sz="1600" dirty="0"/>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endParaRPr lang="de-DE" sz="1600" dirty="0"/>
          </a:p>
          <a:p>
            <a:pPr lvl="0"/>
            <a:endParaRPr lang="de-DE" sz="1000" dirty="0">
              <a:effectLst/>
            </a:endParaRPr>
          </a:p>
        </p:txBody>
      </p:sp>
      <p:pic>
        <p:nvPicPr>
          <p:cNvPr id="4" name="Grafik 3" descr="SNAGHTML4dcc5b47">
            <a:extLst>
              <a:ext uri="{FF2B5EF4-FFF2-40B4-BE49-F238E27FC236}">
                <a16:creationId xmlns:a16="http://schemas.microsoft.com/office/drawing/2014/main" id="{0B208B19-380B-42A6-860E-F1CD33257E4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654" y="1695907"/>
            <a:ext cx="3679546" cy="1881225"/>
          </a:xfrm>
          <a:prstGeom prst="rect">
            <a:avLst/>
          </a:prstGeom>
          <a:noFill/>
          <a:ln>
            <a:noFill/>
          </a:ln>
        </p:spPr>
      </p:pic>
      <p:pic>
        <p:nvPicPr>
          <p:cNvPr id="2055" name="Grafik 8" descr="Symbol-faehnchen.gif">
            <a:extLst>
              <a:ext uri="{FF2B5EF4-FFF2-40B4-BE49-F238E27FC236}">
                <a16:creationId xmlns:a16="http://schemas.microsoft.com/office/drawing/2014/main" id="{7D743A70-8AAA-40FA-88DB-2DB387A1E6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6929" y="5102354"/>
            <a:ext cx="300634" cy="30063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BB4DA35-A685-4E1E-9464-D33F5106C0D1}"/>
              </a:ext>
            </a:extLst>
          </p:cNvPr>
          <p:cNvSpPr>
            <a:spLocks noChangeArrowheads="1"/>
          </p:cNvSpPr>
          <p:nvPr/>
        </p:nvSpPr>
        <p:spPr bwMode="auto">
          <a:xfrm>
            <a:off x="5984425" y="4584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77790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535613" y="307239"/>
            <a:ext cx="11344271" cy="611550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endParaRPr lang="de-DE" sz="2400" b="1" i="1" dirty="0"/>
          </a:p>
          <a:p>
            <a:pPr lvl="0"/>
            <a:r>
              <a:rPr lang="de-DE" b="1" dirty="0"/>
              <a:t>Volltextsuche</a:t>
            </a:r>
          </a:p>
          <a:p>
            <a:pPr lvl="0"/>
            <a:endParaRPr lang="de-DE" sz="1600" dirty="0"/>
          </a:p>
          <a:p>
            <a:r>
              <a:rPr lang="de-DE" sz="1600" dirty="0"/>
              <a:t>Die Volltextsuche ermöglicht die gezielte Suche nach verschiedenen Suchbegriffen, in allen oder der aktuellen E-Akte sowie für besondere Zeiträume. Die Auswahl nach einem Suchbegriff kann über eine zusätzliche Auswahl, z. B. nach einem bestimmten Zeitraum, gefiltert werden. Um die Suche weiter einzuschränken, kann nach den Spalten Absender / Empfänger, Dateiname, Sachbearbeiter, Diktatzeichen gefiltert werden.</a:t>
            </a:r>
          </a:p>
          <a:p>
            <a:r>
              <a:rPr lang="de-DE" sz="1600" dirty="0"/>
              <a:t>Die Filteroptionen sind auf verschiedene Arten kombinierbar. So kann z. B. ausschließlich nach einer Rubrik oder einem Schlagwort gesucht werden, wenn der gewünschte Begriff gewählt wurde und das Feld Suchbegriff leer bleibt. </a:t>
            </a:r>
          </a:p>
          <a:p>
            <a:endParaRPr lang="de-DE" sz="1600" dirty="0"/>
          </a:p>
          <a:p>
            <a:r>
              <a:rPr lang="de-DE" sz="1600" dirty="0"/>
              <a:t>Um nach einer Bemerkung zu suchen, kann entweder ein Begriff aus der Auswahlliste gesucht oder ein Such­begriff in das Eingabefeld Bemerkung eingetragen werden (sofern nicht mit standardisierten Bemerkungstexten gearbeitet wird). Mehrere Suchbegriffe können im Suchfeld mit UND sowie ODER miteinander verknüpft werden.  Über die Schaltfläche              wird die Suche ausgelöst.</a:t>
            </a:r>
          </a:p>
          <a:p>
            <a:pPr lvl="0"/>
            <a:endParaRPr lang="de-DE" sz="1600" dirty="0"/>
          </a:p>
          <a:p>
            <a:pPr lvl="0"/>
            <a:endParaRPr lang="de-DE" sz="1600" dirty="0"/>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endParaRPr lang="de-DE" sz="1600" dirty="0"/>
          </a:p>
          <a:p>
            <a:pPr lvl="0"/>
            <a:endParaRPr lang="de-DE" sz="1000" dirty="0">
              <a:effectLst/>
            </a:endParaRPr>
          </a:p>
        </p:txBody>
      </p:sp>
      <p:sp>
        <p:nvSpPr>
          <p:cNvPr id="10" name="Rectangle 9">
            <a:extLst>
              <a:ext uri="{FF2B5EF4-FFF2-40B4-BE49-F238E27FC236}">
                <a16:creationId xmlns:a16="http://schemas.microsoft.com/office/drawing/2014/main" id="{7BB4DA35-A685-4E1E-9464-D33F5106C0D1}"/>
              </a:ext>
            </a:extLst>
          </p:cNvPr>
          <p:cNvSpPr>
            <a:spLocks noChangeArrowheads="1"/>
          </p:cNvSpPr>
          <p:nvPr/>
        </p:nvSpPr>
        <p:spPr bwMode="auto">
          <a:xfrm>
            <a:off x="5984425" y="4584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12" name="Grafik 11">
            <a:extLst>
              <a:ext uri="{FF2B5EF4-FFF2-40B4-BE49-F238E27FC236}">
                <a16:creationId xmlns:a16="http://schemas.microsoft.com/office/drawing/2014/main" id="{5944E637-DA1C-4EBD-8289-B48DF82EBA3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73616" y="4323281"/>
            <a:ext cx="586474" cy="268225"/>
          </a:xfrm>
          <a:prstGeom prst="rect">
            <a:avLst/>
          </a:prstGeom>
          <a:noFill/>
          <a:ln>
            <a:noFill/>
          </a:ln>
        </p:spPr>
      </p:pic>
      <p:pic>
        <p:nvPicPr>
          <p:cNvPr id="13" name="Grafik 12">
            <a:extLst>
              <a:ext uri="{FF2B5EF4-FFF2-40B4-BE49-F238E27FC236}">
                <a16:creationId xmlns:a16="http://schemas.microsoft.com/office/drawing/2014/main" id="{9A2373ED-9122-4DAC-887A-460ED87B973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6098" y="4457393"/>
            <a:ext cx="2106780" cy="2240128"/>
          </a:xfrm>
          <a:prstGeom prst="rect">
            <a:avLst/>
          </a:prstGeom>
          <a:noFill/>
          <a:ln>
            <a:noFill/>
          </a:ln>
        </p:spPr>
      </p:pic>
    </p:spTree>
    <p:extLst>
      <p:ext uri="{BB962C8B-B14F-4D97-AF65-F5344CB8AC3E}">
        <p14:creationId xmlns:p14="http://schemas.microsoft.com/office/powerpoint/2010/main" val="387378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285293" y="307238"/>
            <a:ext cx="11594591" cy="626181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de-DE" sz="2400" b="1" dirty="0"/>
          </a:p>
          <a:p>
            <a:pPr lvl="0" algn="ctr"/>
            <a:r>
              <a:rPr lang="de-DE" sz="2400" b="1" dirty="0"/>
              <a:t>E-Postkorb </a:t>
            </a:r>
            <a:endParaRPr lang="de-DE" sz="2400" dirty="0"/>
          </a:p>
          <a:p>
            <a:r>
              <a:rPr lang="de-DE" dirty="0"/>
              <a:t> </a:t>
            </a:r>
            <a:endParaRPr lang="de-DE" sz="1600" dirty="0"/>
          </a:p>
          <a:p>
            <a:r>
              <a:rPr lang="de-DE" dirty="0"/>
              <a:t>Der E-Postkorb ermöglicht die digitale Bearbeitung und Weiterleitung der elektronischen Posteingänge – komplett papierlos ohne eine Handakte. </a:t>
            </a:r>
            <a:endParaRPr lang="de-DE" sz="1600" dirty="0"/>
          </a:p>
          <a:p>
            <a:pPr lvl="0"/>
            <a:endParaRPr lang="de-DE" sz="1600" dirty="0"/>
          </a:p>
          <a:p>
            <a:pPr lvl="0"/>
            <a:endParaRPr lang="de-DE" sz="1600" dirty="0"/>
          </a:p>
          <a:p>
            <a:endParaRPr lang="de-DE" sz="1600" dirty="0"/>
          </a:p>
          <a:p>
            <a:endParaRPr lang="de-DE" sz="1600" dirty="0"/>
          </a:p>
          <a:p>
            <a:endParaRPr lang="de-DE" sz="1600" dirty="0"/>
          </a:p>
          <a:p>
            <a:endParaRPr lang="de-DE" sz="1600" dirty="0"/>
          </a:p>
          <a:p>
            <a:r>
              <a:rPr lang="de-DE" sz="1600" dirty="0"/>
              <a:t>Verfügungen oder Notizen können mit an den Sachbearbeiter </a:t>
            </a:r>
          </a:p>
          <a:p>
            <a:r>
              <a:rPr lang="de-DE" sz="1600" dirty="0"/>
              <a:t>gesendet werden. Auch im E-Postkorb gibt es die Möglichkeit, </a:t>
            </a:r>
          </a:p>
          <a:p>
            <a:r>
              <a:rPr lang="de-DE" sz="1600" dirty="0"/>
              <a:t>den Bearbeitungsstatus zur besseren Übersicht mit den Farben </a:t>
            </a:r>
          </a:p>
          <a:p>
            <a:r>
              <a:rPr lang="de-DE" sz="1600" dirty="0"/>
              <a:t>grün, gelb und rot zu versehen:</a:t>
            </a:r>
          </a:p>
          <a:p>
            <a:endParaRPr lang="de-DE" sz="1600" dirty="0"/>
          </a:p>
          <a:p>
            <a:endParaRPr lang="de-DE" sz="1600" dirty="0"/>
          </a:p>
          <a:p>
            <a:pPr lvl="0"/>
            <a:endParaRPr lang="de-DE" sz="1000" dirty="0">
              <a:effectLst/>
            </a:endParaRPr>
          </a:p>
          <a:p>
            <a:pPr lvl="0"/>
            <a:endParaRPr lang="de-DE" sz="1000" dirty="0"/>
          </a:p>
          <a:p>
            <a:pPr lvl="0"/>
            <a:endParaRPr lang="de-DE" sz="1000" dirty="0">
              <a:effectLst/>
            </a:endParaRPr>
          </a:p>
          <a:p>
            <a:pPr lvl="0"/>
            <a:endParaRPr lang="de-DE" sz="1000" dirty="0"/>
          </a:p>
          <a:p>
            <a:pPr algn="just"/>
            <a:r>
              <a:rPr lang="de-DE" i="1" dirty="0"/>
              <a:t>                                                                              		</a:t>
            </a:r>
            <a:r>
              <a:rPr lang="de-DE" sz="1600" dirty="0"/>
              <a:t>Über den Menüpunkt „Datei“ „Drucken“ kann eine                              </a:t>
            </a:r>
          </a:p>
          <a:p>
            <a:pPr algn="just"/>
            <a:r>
              <a:rPr lang="de-DE" sz="1600" dirty="0"/>
              <a:t>                                                                             			Verfügungsliste oder eine E-Postkorbliste gedruckt und   </a:t>
            </a:r>
          </a:p>
          <a:p>
            <a:pPr algn="just"/>
            <a:r>
              <a:rPr lang="de-DE" sz="1600" dirty="0"/>
              <a:t>                                                                            			über „Senden an“ markierte Dokumente/Nachrichten  </a:t>
            </a:r>
          </a:p>
          <a:p>
            <a:pPr algn="just"/>
            <a:r>
              <a:rPr lang="de-DE" sz="1600" dirty="0"/>
              <a:t>                                                                              			an den mobilen E-Postkorb, die E-Akte Kanzlei, per E-                    </a:t>
            </a:r>
          </a:p>
          <a:p>
            <a:pPr algn="just"/>
            <a:r>
              <a:rPr lang="de-DE" sz="1600" dirty="0"/>
              <a:t>                                                                             			Brief/Mail versandt werden. </a:t>
            </a:r>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endParaRPr lang="de-DE" sz="1600" dirty="0"/>
          </a:p>
          <a:p>
            <a:pPr lvl="0"/>
            <a:endParaRPr lang="de-DE" sz="1000" dirty="0">
              <a:effectLst/>
            </a:endParaRPr>
          </a:p>
        </p:txBody>
      </p:sp>
      <p:sp>
        <p:nvSpPr>
          <p:cNvPr id="10" name="Rectangle 9">
            <a:extLst>
              <a:ext uri="{FF2B5EF4-FFF2-40B4-BE49-F238E27FC236}">
                <a16:creationId xmlns:a16="http://schemas.microsoft.com/office/drawing/2014/main" id="{7BB4DA35-A685-4E1E-9464-D33F5106C0D1}"/>
              </a:ext>
            </a:extLst>
          </p:cNvPr>
          <p:cNvSpPr>
            <a:spLocks noChangeArrowheads="1"/>
          </p:cNvSpPr>
          <p:nvPr/>
        </p:nvSpPr>
        <p:spPr bwMode="auto">
          <a:xfrm>
            <a:off x="5984425" y="4584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6" name="Grafik 5">
            <a:extLst>
              <a:ext uri="{FF2B5EF4-FFF2-40B4-BE49-F238E27FC236}">
                <a16:creationId xmlns:a16="http://schemas.microsoft.com/office/drawing/2014/main" id="{A322127F-75C1-4E16-B05E-AF04FFD0B61B}"/>
              </a:ext>
            </a:extLst>
          </p:cNvPr>
          <p:cNvPicPr/>
          <p:nvPr/>
        </p:nvPicPr>
        <p:blipFill>
          <a:blip r:embed="rId3"/>
          <a:stretch>
            <a:fillRect/>
          </a:stretch>
        </p:blipFill>
        <p:spPr>
          <a:xfrm>
            <a:off x="7141598" y="1802523"/>
            <a:ext cx="4588002" cy="2978633"/>
          </a:xfrm>
          <a:prstGeom prst="rect">
            <a:avLst/>
          </a:prstGeom>
        </p:spPr>
      </p:pic>
      <p:sp>
        <p:nvSpPr>
          <p:cNvPr id="3" name="Rechteck 2">
            <a:extLst>
              <a:ext uri="{FF2B5EF4-FFF2-40B4-BE49-F238E27FC236}">
                <a16:creationId xmlns:a16="http://schemas.microsoft.com/office/drawing/2014/main" id="{5CBE44E3-4B07-46DE-9D6C-A13C5782A2B1}"/>
              </a:ext>
            </a:extLst>
          </p:cNvPr>
          <p:cNvSpPr/>
          <p:nvPr/>
        </p:nvSpPr>
        <p:spPr>
          <a:xfrm>
            <a:off x="7520026" y="3738067"/>
            <a:ext cx="1755648" cy="646331"/>
          </a:xfrm>
          <a:prstGeom prst="rect">
            <a:avLst/>
          </a:prstGeom>
        </p:spPr>
        <p:txBody>
          <a:bodyPr wrap="square">
            <a:spAutoFit/>
          </a:bodyPr>
          <a:lstStyle/>
          <a:p>
            <a:r>
              <a:rPr lang="de-DE" sz="1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Dokument markieren, rechte Maus, neu, Verfügung oder Notiz</a:t>
            </a:r>
            <a:endParaRPr lang="de-DE" sz="1200" b="1" dirty="0"/>
          </a:p>
        </p:txBody>
      </p:sp>
      <p:cxnSp>
        <p:nvCxnSpPr>
          <p:cNvPr id="5" name="Gerade Verbindung mit Pfeil 4">
            <a:extLst>
              <a:ext uri="{FF2B5EF4-FFF2-40B4-BE49-F238E27FC236}">
                <a16:creationId xmlns:a16="http://schemas.microsoft.com/office/drawing/2014/main" id="{EA23430C-58C0-4270-B6F0-A51D20DEFF58}"/>
              </a:ext>
            </a:extLst>
          </p:cNvPr>
          <p:cNvCxnSpPr/>
          <p:nvPr/>
        </p:nvCxnSpPr>
        <p:spPr>
          <a:xfrm>
            <a:off x="7593177" y="3101646"/>
            <a:ext cx="204826" cy="2633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487181A6-E869-434C-B36F-6864B73B018D}"/>
              </a:ext>
            </a:extLst>
          </p:cNvPr>
          <p:cNvPicPr/>
          <p:nvPr/>
        </p:nvPicPr>
        <p:blipFill>
          <a:blip r:embed="rId4"/>
          <a:stretch>
            <a:fillRect/>
          </a:stretch>
        </p:blipFill>
        <p:spPr>
          <a:xfrm>
            <a:off x="1172298" y="4736311"/>
            <a:ext cx="3000375" cy="1296926"/>
          </a:xfrm>
          <a:prstGeom prst="rect">
            <a:avLst/>
          </a:prstGeom>
        </p:spPr>
      </p:pic>
      <p:pic>
        <p:nvPicPr>
          <p:cNvPr id="14" name="Grafik 13" descr="Daumen hoch">
            <a:extLst>
              <a:ext uri="{FF2B5EF4-FFF2-40B4-BE49-F238E27FC236}">
                <a16:creationId xmlns:a16="http://schemas.microsoft.com/office/drawing/2014/main" id="{7415F132-A25B-4F40-8873-49D8359D4378}"/>
              </a:ext>
            </a:extLst>
          </p:cNvPr>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58592" y="5010745"/>
            <a:ext cx="423996" cy="374029"/>
          </a:xfrm>
          <a:prstGeom prst="rect">
            <a:avLst/>
          </a:prstGeom>
        </p:spPr>
      </p:pic>
    </p:spTree>
    <p:extLst>
      <p:ext uri="{BB962C8B-B14F-4D97-AF65-F5344CB8AC3E}">
        <p14:creationId xmlns:p14="http://schemas.microsoft.com/office/powerpoint/2010/main" val="215162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285293" y="307238"/>
            <a:ext cx="11594591" cy="626181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r>
              <a:rPr lang="de-DE" sz="2400" b="1" dirty="0"/>
              <a:t>E-Brief</a:t>
            </a:r>
            <a:endParaRPr lang="de-DE" sz="2400" dirty="0"/>
          </a:p>
          <a:p>
            <a:r>
              <a:rPr lang="de-DE" b="1" dirty="0"/>
              <a:t> </a:t>
            </a:r>
            <a:endParaRPr lang="de-DE" sz="1000" dirty="0"/>
          </a:p>
          <a:p>
            <a:r>
              <a:rPr lang="de-DE" sz="1600" dirty="0"/>
              <a:t>In der Regel dient der E-Brief als elektronisches Übersendungsschreiben von Dokumenten wie Schriftsätzen, Rechnungen etc. Der Versand erfolgt ähnlich einem E-Mail-Programm über das RA-Micro E-Postfach jedoch mit Verschlüsselungs- und Signaturoption.</a:t>
            </a:r>
          </a:p>
          <a:p>
            <a:endParaRPr lang="de-DE" sz="1600" dirty="0"/>
          </a:p>
          <a:p>
            <a:r>
              <a:rPr lang="de-DE" sz="1600" dirty="0"/>
              <a:t>  </a:t>
            </a:r>
          </a:p>
        </p:txBody>
      </p:sp>
      <p:sp>
        <p:nvSpPr>
          <p:cNvPr id="10" name="Rectangle 9">
            <a:extLst>
              <a:ext uri="{FF2B5EF4-FFF2-40B4-BE49-F238E27FC236}">
                <a16:creationId xmlns:a16="http://schemas.microsoft.com/office/drawing/2014/main" id="{7BB4DA35-A685-4E1E-9464-D33F5106C0D1}"/>
              </a:ext>
            </a:extLst>
          </p:cNvPr>
          <p:cNvSpPr>
            <a:spLocks noChangeArrowheads="1"/>
          </p:cNvSpPr>
          <p:nvPr/>
        </p:nvSpPr>
        <p:spPr bwMode="auto">
          <a:xfrm>
            <a:off x="5984425" y="4584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7" name="Grafik 6">
            <a:extLst>
              <a:ext uri="{FF2B5EF4-FFF2-40B4-BE49-F238E27FC236}">
                <a16:creationId xmlns:a16="http://schemas.microsoft.com/office/drawing/2014/main" id="{282AA1E9-CAB5-43B0-B1A2-2B8D0C0F504E}"/>
              </a:ext>
            </a:extLst>
          </p:cNvPr>
          <p:cNvPicPr>
            <a:picLocks noChangeAspect="1"/>
          </p:cNvPicPr>
          <p:nvPr/>
        </p:nvPicPr>
        <p:blipFill>
          <a:blip r:embed="rId3"/>
          <a:stretch>
            <a:fillRect/>
          </a:stretch>
        </p:blipFill>
        <p:spPr>
          <a:xfrm>
            <a:off x="1836115" y="1976552"/>
            <a:ext cx="8155997" cy="4282789"/>
          </a:xfrm>
          <a:prstGeom prst="rect">
            <a:avLst/>
          </a:prstGeom>
        </p:spPr>
      </p:pic>
    </p:spTree>
    <p:extLst>
      <p:ext uri="{BB962C8B-B14F-4D97-AF65-F5344CB8AC3E}">
        <p14:creationId xmlns:p14="http://schemas.microsoft.com/office/powerpoint/2010/main" val="4276042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298698" y="298094"/>
            <a:ext cx="11594591" cy="626181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de-DE" b="1" dirty="0"/>
              <a:t> </a:t>
            </a:r>
            <a:endParaRPr lang="de-DE" sz="1000" dirty="0"/>
          </a:p>
          <a:p>
            <a:endParaRPr lang="de-DE" sz="1600" dirty="0"/>
          </a:p>
          <a:p>
            <a:endParaRPr lang="de-DE" sz="1600" dirty="0"/>
          </a:p>
          <a:p>
            <a:r>
              <a:rPr lang="de-DE" sz="1600" dirty="0"/>
              <a:t>Zunächst ist im Akten-Nr.-Feld die Aktennummer einzutragen und zu bestätigen. Alle Aktenbeteiligten zu dieser Akte werden in der Beteiligtenauswahl gelistet und können als Empfängeradresse ausgewählt werden.</a:t>
            </a:r>
          </a:p>
          <a:p>
            <a:r>
              <a:rPr lang="de-DE" sz="1600" dirty="0"/>
              <a:t> </a:t>
            </a:r>
          </a:p>
          <a:p>
            <a:r>
              <a:rPr lang="de-DE" sz="1600" dirty="0"/>
              <a:t>Im Bereich Texteingabe ist es möglich einen freien Text zu schreiben oder über die Textbausteine den gewünschten Text auszuwählen. Über Büroklammern besteht die Möglichkeit Anhänge beizufügen. </a:t>
            </a:r>
          </a:p>
          <a:p>
            <a:r>
              <a:rPr lang="de-DE" sz="1600" dirty="0"/>
              <a:t> </a:t>
            </a:r>
          </a:p>
          <a:p>
            <a:r>
              <a:rPr lang="de-DE" sz="1600" dirty="0"/>
              <a:t>Das gefertigte Schreiben kann zur Genehmigung in den Postausgangskorb des </a:t>
            </a:r>
            <a:r>
              <a:rPr lang="de-DE" sz="1600" dirty="0" err="1"/>
              <a:t>RA`s</a:t>
            </a:r>
            <a:r>
              <a:rPr lang="de-DE" sz="1600" dirty="0"/>
              <a:t> gesendet werden. Wenn eine Signatur gewünscht ist, gleichzeitig ein Häkchen bei „Nachricht an diesen Empfänger zum Signieren in den Signaturordner speichern“ setzen. So landet der erstellte E-Brief zuerst im ausgewählten Postkorb und kann dort genehmigt, signiert und gesendet werden. </a:t>
            </a:r>
          </a:p>
          <a:p>
            <a:r>
              <a:rPr lang="de-DE" sz="1600" dirty="0"/>
              <a:t> </a:t>
            </a:r>
          </a:p>
          <a:p>
            <a:r>
              <a:rPr lang="de-DE" sz="1600" dirty="0"/>
              <a:t>Ein in Word erstellter Brief kann ebenfalls über E-Brief direkt versendet werden.</a:t>
            </a:r>
          </a:p>
          <a:p>
            <a:r>
              <a:rPr lang="de-DE" sz="1600" dirty="0"/>
              <a:t>  </a:t>
            </a:r>
          </a:p>
          <a:p>
            <a:r>
              <a:rPr lang="de-DE" sz="1600" dirty="0"/>
              <a:t>Selbstverständlich ist es möglich mit Rechtsschutzversicherungen und Gerichten auch direkt zu kommunizieren. Eine wesentlich schnellere und sichere Bearbeitung der Anfrage ist hier ein entscheidender Vorteil. </a:t>
            </a:r>
          </a:p>
          <a:p>
            <a:r>
              <a:rPr lang="de-DE" sz="1600" dirty="0"/>
              <a:t>Für den Fall der Deckungsanfrage hat RA-Micro einen extra Button hinterlegt. Als Empfänger bitte die RS auswählen nicht vergessen. </a:t>
            </a:r>
          </a:p>
          <a:p>
            <a:endParaRPr lang="de-DE" sz="1600" dirty="0"/>
          </a:p>
          <a:p>
            <a:r>
              <a:rPr lang="de-DE" sz="1600" dirty="0"/>
              <a:t>  </a:t>
            </a:r>
          </a:p>
        </p:txBody>
      </p:sp>
      <p:sp>
        <p:nvSpPr>
          <p:cNvPr id="10" name="Rectangle 9">
            <a:extLst>
              <a:ext uri="{FF2B5EF4-FFF2-40B4-BE49-F238E27FC236}">
                <a16:creationId xmlns:a16="http://schemas.microsoft.com/office/drawing/2014/main" id="{7BB4DA35-A685-4E1E-9464-D33F5106C0D1}"/>
              </a:ext>
            </a:extLst>
          </p:cNvPr>
          <p:cNvSpPr>
            <a:spLocks noChangeArrowheads="1"/>
          </p:cNvSpPr>
          <p:nvPr/>
        </p:nvSpPr>
        <p:spPr bwMode="auto">
          <a:xfrm>
            <a:off x="5984425" y="4584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4457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298698" y="298094"/>
            <a:ext cx="11594591" cy="626181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pPr algn="ctr"/>
            <a:endParaRPr lang="de-DE" dirty="0"/>
          </a:p>
          <a:p>
            <a:pPr algn="ctr"/>
            <a:r>
              <a:rPr lang="de-DE" dirty="0"/>
              <a:t>Eine direkte Deckungsanfrage kann über „E-Workflow“ „E-Rechtsschutz“ auch erfolgen. Bei der erstmaligen Nutzung von E-Rechtsschutz wird jede Kanzlei automatisch bei </a:t>
            </a:r>
            <a:r>
              <a:rPr lang="de-DE" dirty="0" err="1"/>
              <a:t>e.Consult</a:t>
            </a:r>
            <a:r>
              <a:rPr lang="de-DE" dirty="0"/>
              <a:t> und </a:t>
            </a:r>
            <a:r>
              <a:rPr lang="de-DE" dirty="0" err="1"/>
              <a:t>drebis</a:t>
            </a:r>
            <a:r>
              <a:rPr lang="de-DE" dirty="0"/>
              <a:t> registriert und die Login-Daten werden auf dem RA-MICRO Online Server gespeichert.</a:t>
            </a:r>
            <a:endParaRPr lang="de-DE" dirty="0">
              <a:effectLst/>
            </a:endParaRPr>
          </a:p>
        </p:txBody>
      </p:sp>
      <p:sp>
        <p:nvSpPr>
          <p:cNvPr id="10" name="Rectangle 9">
            <a:extLst>
              <a:ext uri="{FF2B5EF4-FFF2-40B4-BE49-F238E27FC236}">
                <a16:creationId xmlns:a16="http://schemas.microsoft.com/office/drawing/2014/main" id="{7BB4DA35-A685-4E1E-9464-D33F5106C0D1}"/>
              </a:ext>
            </a:extLst>
          </p:cNvPr>
          <p:cNvSpPr>
            <a:spLocks noChangeArrowheads="1"/>
          </p:cNvSpPr>
          <p:nvPr/>
        </p:nvSpPr>
        <p:spPr bwMode="auto">
          <a:xfrm>
            <a:off x="5984425" y="4584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5" name="Grafik 4">
            <a:extLst>
              <a:ext uri="{FF2B5EF4-FFF2-40B4-BE49-F238E27FC236}">
                <a16:creationId xmlns:a16="http://schemas.microsoft.com/office/drawing/2014/main" id="{427EEEFA-FEF7-4D02-8B7B-C664358DC6E2}"/>
              </a:ext>
            </a:extLst>
          </p:cNvPr>
          <p:cNvPicPr/>
          <p:nvPr/>
        </p:nvPicPr>
        <p:blipFill rotWithShape="1">
          <a:blip r:embed="rId3"/>
          <a:srcRect l="-1" t="-487" r="20757" b="-11"/>
          <a:stretch/>
        </p:blipFill>
        <p:spPr bwMode="auto">
          <a:xfrm>
            <a:off x="2757830" y="614477"/>
            <a:ext cx="6247181" cy="3101645"/>
          </a:xfrm>
          <a:prstGeom prst="rect">
            <a:avLst/>
          </a:prstGeom>
          <a:ln>
            <a:noFill/>
          </a:ln>
          <a:extLst>
            <a:ext uri="{53640926-AAD7-44D8-BBD7-CCE9431645EC}">
              <a14:shadowObscured xmlns:a14="http://schemas.microsoft.com/office/drawing/2010/main"/>
            </a:ext>
          </a:extLst>
        </p:spPr>
      </p:pic>
      <p:sp>
        <p:nvSpPr>
          <p:cNvPr id="6" name="Pfeil: nach unten 5">
            <a:extLst>
              <a:ext uri="{FF2B5EF4-FFF2-40B4-BE49-F238E27FC236}">
                <a16:creationId xmlns:a16="http://schemas.microsoft.com/office/drawing/2014/main" id="{5A393B93-80D5-4C0C-9CE0-28D45F7590CD}"/>
              </a:ext>
            </a:extLst>
          </p:cNvPr>
          <p:cNvSpPr/>
          <p:nvPr/>
        </p:nvSpPr>
        <p:spPr>
          <a:xfrm rot="2299530">
            <a:off x="5456348" y="637652"/>
            <a:ext cx="252730" cy="447040"/>
          </a:xfrm>
          <a:prstGeom prst="downArrow">
            <a:avLst/>
          </a:prstGeom>
          <a:solidFill>
            <a:srgbClr val="FF0000"/>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8" name="Pfeil: nach oben 7">
            <a:extLst>
              <a:ext uri="{FF2B5EF4-FFF2-40B4-BE49-F238E27FC236}">
                <a16:creationId xmlns:a16="http://schemas.microsoft.com/office/drawing/2014/main" id="{E4A820C9-657F-415A-A47E-85D15F6E1A09}"/>
              </a:ext>
            </a:extLst>
          </p:cNvPr>
          <p:cNvSpPr/>
          <p:nvPr/>
        </p:nvSpPr>
        <p:spPr>
          <a:xfrm>
            <a:off x="3116707" y="1274420"/>
            <a:ext cx="252730" cy="622300"/>
          </a:xfrm>
          <a:prstGeom prst="upArrow">
            <a:avLst/>
          </a:prstGeom>
          <a:solidFill>
            <a:srgbClr val="FF0000"/>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850072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298698" y="298094"/>
            <a:ext cx="11594591" cy="626181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de-DE" dirty="0"/>
          </a:p>
          <a:p>
            <a:endParaRPr lang="de-DE" dirty="0"/>
          </a:p>
          <a:p>
            <a:pPr lvl="0" algn="ctr"/>
            <a:r>
              <a:rPr lang="de-DE" sz="2400" b="1" dirty="0"/>
              <a:t>Elektronischer Versicherungsschutz (E-Workflow -&gt; E-Rechtsschutz)</a:t>
            </a:r>
          </a:p>
          <a:p>
            <a:pPr lvl="0"/>
            <a:endParaRPr lang="de-DE" sz="1600" dirty="0"/>
          </a:p>
          <a:p>
            <a:r>
              <a:rPr lang="de-DE" sz="1600" dirty="0"/>
              <a:t>Die RA-MICRO Online Versicherungskommunikation (Kurzform: E-VS) bietet eine direkte Kommunikation mit den Rechtsschutzversicherungen mit der Möglichkeit, teil- und vollstrukturierte Deckungsanfragen sowie auch Folgekorrespondenzen sowie Rechnungen elektronisch zu versenden. Mit E- VS steht eine hervorragende Rationalisierungsmöglichkeit zur Verfügung – die meisten Versicherungen garantieren, dass spätestens nach 48 Stunden eine Antwort der Versicherung vorliegt und grundsätzlich auf Rückfragen verzichtet wird.</a:t>
            </a:r>
          </a:p>
          <a:p>
            <a:endParaRPr lang="de-DE" dirty="0"/>
          </a:p>
          <a:p>
            <a:r>
              <a:rPr lang="de-DE" sz="1600" b="1" u="sng" dirty="0"/>
              <a:t>Voraussetzungen und Nutzungsbedingungen</a:t>
            </a:r>
            <a:endParaRPr lang="de-DE" sz="1600" dirty="0"/>
          </a:p>
          <a:p>
            <a:r>
              <a:rPr lang="de-DE" sz="1600" dirty="0"/>
              <a:t>E-VS steht allen RA-MICRO Lizenznehmern zur Verfügung und ist kostenlos im RA-MICRO Programm enthalten. Voraussetzung ist lediglich RA-MICRO und eine zur RA-MICRO Lizenz passende RA-MICRO Online Registrierung. Beim ersten Start von E--VS ist zunächst den Nutzungsbedingungen zuzustimmen. In der RA-MICRO Benutzerverwaltung werden die per Mail zugesandten RMO - Zugangsdaten hinterlegt. </a:t>
            </a:r>
          </a:p>
          <a:p>
            <a:r>
              <a:rPr lang="de-DE" sz="1600" dirty="0"/>
              <a:t>E-VS übernimmt bei der erstmaligen Nutzung automatisch alle erforderlichen Registrierungen bei den Ver­sicherungsdienstleistern </a:t>
            </a:r>
            <a:r>
              <a:rPr lang="de-DE" sz="1600" dirty="0" err="1"/>
              <a:t>drebis</a:t>
            </a:r>
            <a:r>
              <a:rPr lang="de-DE" sz="1600" dirty="0"/>
              <a:t> und </a:t>
            </a:r>
            <a:r>
              <a:rPr lang="de-DE" sz="1600" dirty="0" err="1"/>
              <a:t>e.Consult</a:t>
            </a:r>
            <a:r>
              <a:rPr lang="de-DE" sz="1600" dirty="0"/>
              <a:t> und speichert die entsprechenden Login-Daten automatisch zur RA-MICRO Online Registrierung der Kanzlei. Eine gesonderte Registrierung oder eine manuelle Verwaltung von Login-Daten ist nicht erforderlich. Falls bereits eine Registrierung bei </a:t>
            </a:r>
            <a:r>
              <a:rPr lang="de-DE" sz="1600" dirty="0" err="1"/>
              <a:t>drebis</a:t>
            </a:r>
            <a:r>
              <a:rPr lang="de-DE" sz="1600" dirty="0"/>
              <a:t> bzw. </a:t>
            </a:r>
            <a:r>
              <a:rPr lang="de-DE" sz="1600" dirty="0" err="1"/>
              <a:t>e.Consult</a:t>
            </a:r>
            <a:r>
              <a:rPr lang="de-DE" sz="1600" dirty="0"/>
              <a:t> erfolgt ist, können diese Daten alternativ zur automatischen Registrierung genutzt werden. Hierzu sind über RMO Konto und anschließend unter Kunden-Konto, erweiterte Einstellungen vorzunehmen.  E-VS wird dann für den Versand und Empfang diese alternativen Kundendaten verwenden. Falls auch eine automatische Registrierung vorhanden sein sollte, erfolgt der Empfang weiterhin zusätzlich auch für die automatische Registrierung.</a:t>
            </a:r>
          </a:p>
          <a:p>
            <a:endParaRPr lang="de-DE" sz="1600" dirty="0"/>
          </a:p>
          <a:p>
            <a:endParaRPr lang="de-DE" sz="1600" dirty="0"/>
          </a:p>
          <a:p>
            <a:endParaRPr lang="de-DE" sz="1600"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10" name="Rectangle 9">
            <a:extLst>
              <a:ext uri="{FF2B5EF4-FFF2-40B4-BE49-F238E27FC236}">
                <a16:creationId xmlns:a16="http://schemas.microsoft.com/office/drawing/2014/main" id="{7BB4DA35-A685-4E1E-9464-D33F5106C0D1}"/>
              </a:ext>
            </a:extLst>
          </p:cNvPr>
          <p:cNvSpPr>
            <a:spLocks noChangeArrowheads="1"/>
          </p:cNvSpPr>
          <p:nvPr/>
        </p:nvSpPr>
        <p:spPr bwMode="auto">
          <a:xfrm>
            <a:off x="5984425" y="4584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74071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298698" y="298094"/>
            <a:ext cx="11594591" cy="626181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de-DE" dirty="0"/>
          </a:p>
          <a:p>
            <a:endParaRPr lang="de-DE" dirty="0"/>
          </a:p>
          <a:p>
            <a:pPr algn="ctr"/>
            <a:r>
              <a:rPr lang="de-DE" sz="2400" b="1" dirty="0">
                <a:effectLst>
                  <a:outerShdw blurRad="38100" dist="38100" dir="2700000" algn="tl">
                    <a:srgbClr val="000000">
                      <a:alpha val="43137"/>
                    </a:srgbClr>
                  </a:outerShdw>
                </a:effectLst>
              </a:rPr>
              <a:t>Die vollstrukturierte Deckungsanfrage</a:t>
            </a:r>
          </a:p>
          <a:p>
            <a:pPr algn="ctr"/>
            <a:endParaRPr lang="de-DE" sz="2400" b="1" dirty="0">
              <a:effectLst>
                <a:outerShdw blurRad="38100" dist="38100" dir="2700000" algn="tl">
                  <a:srgbClr val="000000">
                    <a:alpha val="43137"/>
                  </a:srgbClr>
                </a:outerShdw>
              </a:effectLst>
            </a:endParaRPr>
          </a:p>
          <a:p>
            <a:r>
              <a:rPr lang="de-DE" dirty="0"/>
              <a:t>Bei der </a:t>
            </a:r>
            <a:r>
              <a:rPr lang="de-DE" b="1" dirty="0"/>
              <a:t>vollstrukturierten</a:t>
            </a:r>
            <a:r>
              <a:rPr lang="de-DE" dirty="0"/>
              <a:t> (= vollständig maschinenlesbaren) </a:t>
            </a:r>
            <a:r>
              <a:rPr lang="de-DE" b="1" dirty="0"/>
              <a:t>Deckungsanfrage</a:t>
            </a:r>
            <a:r>
              <a:rPr lang="de-DE" dirty="0"/>
              <a:t> ergibt sich der Inhalt der Deckungsanfrage durch das Beantworten von Fragen im Versicherungsdialog (VS-Dialog). Auf Seiten der Versicherung kann dadurch theoretisch eine automatisierte Prüfung ohne Sachbearbeiter erfolgen. Das Beifügen von Dateianlagen ist hierbei in den meisten Fällen nicht erforderlich, die Versicherung verzichtet in der Regel auch auf Nachfragen. </a:t>
            </a:r>
          </a:p>
          <a:p>
            <a:endParaRPr lang="de-DE" sz="2400" dirty="0">
              <a:effectLst>
                <a:outerShdw blurRad="38100" dist="38100" dir="2700000" algn="tl">
                  <a:srgbClr val="000000">
                    <a:alpha val="43137"/>
                  </a:srgbClr>
                </a:outerShdw>
              </a:effectLst>
            </a:endParaRPr>
          </a:p>
          <a:p>
            <a:endParaRPr lang="de-DE" sz="2400" dirty="0">
              <a:effectLst>
                <a:outerShdw blurRad="38100" dist="38100" dir="2700000" algn="tl">
                  <a:srgbClr val="000000">
                    <a:alpha val="43137"/>
                  </a:srgbClr>
                </a:outerShdw>
              </a:effectLst>
            </a:endParaRPr>
          </a:p>
          <a:p>
            <a:pPr lvl="0"/>
            <a:endParaRPr lang="de-DE" sz="1600" dirty="0"/>
          </a:p>
          <a:p>
            <a:endParaRPr lang="de-DE" sz="1600" dirty="0"/>
          </a:p>
          <a:p>
            <a:endParaRPr lang="de-DE" sz="1600" dirty="0"/>
          </a:p>
          <a:p>
            <a:endParaRPr lang="de-DE" sz="1600"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10" name="Rectangle 9">
            <a:extLst>
              <a:ext uri="{FF2B5EF4-FFF2-40B4-BE49-F238E27FC236}">
                <a16:creationId xmlns:a16="http://schemas.microsoft.com/office/drawing/2014/main" id="{7BB4DA35-A685-4E1E-9464-D33F5106C0D1}"/>
              </a:ext>
            </a:extLst>
          </p:cNvPr>
          <p:cNvSpPr>
            <a:spLocks noChangeArrowheads="1"/>
          </p:cNvSpPr>
          <p:nvPr/>
        </p:nvSpPr>
        <p:spPr bwMode="auto">
          <a:xfrm>
            <a:off x="5984425" y="4584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4" name="Grafik 3">
            <a:extLst>
              <a:ext uri="{FF2B5EF4-FFF2-40B4-BE49-F238E27FC236}">
                <a16:creationId xmlns:a16="http://schemas.microsoft.com/office/drawing/2014/main" id="{655D1D66-23B8-4977-8E32-DC90A823B42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784150" y="3255721"/>
            <a:ext cx="4400550" cy="2628900"/>
          </a:xfrm>
          <a:prstGeom prst="rect">
            <a:avLst/>
          </a:prstGeom>
          <a:noFill/>
          <a:ln>
            <a:noFill/>
          </a:ln>
        </p:spPr>
      </p:pic>
    </p:spTree>
    <p:extLst>
      <p:ext uri="{BB962C8B-B14F-4D97-AF65-F5344CB8AC3E}">
        <p14:creationId xmlns:p14="http://schemas.microsoft.com/office/powerpoint/2010/main" val="3762765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4E3282-F198-85C0-CC7B-B2B531A3C124}"/>
              </a:ext>
            </a:extLst>
          </p:cNvPr>
          <p:cNvSpPr>
            <a:spLocks noGrp="1"/>
          </p:cNvSpPr>
          <p:nvPr>
            <p:ph type="title"/>
          </p:nvPr>
        </p:nvSpPr>
        <p:spPr>
          <a:xfrm>
            <a:off x="1081255" y="230820"/>
            <a:ext cx="9905997" cy="2260105"/>
          </a:xfrm>
          <a:noFill/>
        </p:spPr>
        <p:txBody>
          <a:bodyPr>
            <a:normAutofit/>
          </a:bodyPr>
          <a:lstStyle/>
          <a:p>
            <a:endParaRPr lang="de-DE" sz="1400" dirty="0">
              <a:solidFill>
                <a:schemeClr val="tx1"/>
              </a:solidFill>
              <a:effectLst>
                <a:glow rad="38100">
                  <a:prstClr val="black">
                    <a:lumMod val="65000"/>
                    <a:lumOff val="35000"/>
                    <a:alpha val="40000"/>
                  </a:prstClr>
                </a:glow>
                <a:outerShdw blurRad="28575" dist="38100" dir="14040000" algn="tl" rotWithShape="0">
                  <a:srgbClr val="000000">
                    <a:alpha val="25000"/>
                  </a:srgbClr>
                </a:outerShdw>
              </a:effectLst>
              <a:latin typeface="Times New Roman"/>
              <a:cs typeface="Times New Roman"/>
            </a:endParaRPr>
          </a:p>
        </p:txBody>
      </p:sp>
      <p:sp>
        <p:nvSpPr>
          <p:cNvPr id="3" name="Inhaltsplatzhalter 2">
            <a:extLst>
              <a:ext uri="{FF2B5EF4-FFF2-40B4-BE49-F238E27FC236}">
                <a16:creationId xmlns:a16="http://schemas.microsoft.com/office/drawing/2014/main" id="{2C23777D-731D-C9AF-2D7D-A0F10A5AAB21}"/>
              </a:ext>
            </a:extLst>
          </p:cNvPr>
          <p:cNvSpPr>
            <a:spLocks noGrp="1"/>
          </p:cNvSpPr>
          <p:nvPr>
            <p:ph idx="1"/>
          </p:nvPr>
        </p:nvSpPr>
        <p:spPr>
          <a:xfrm>
            <a:off x="1141412" y="3295832"/>
            <a:ext cx="3957960" cy="3331347"/>
          </a:xfrm>
          <a:noFill/>
        </p:spPr>
        <p:txBody>
          <a:bodyPr vert="horz" lIns="91440" tIns="45720" rIns="91440" bIns="45720" rtlCol="0" anchor="ctr">
            <a:noAutofit/>
          </a:bodyPr>
          <a:lstStyle/>
          <a:p>
            <a:pPr marL="0" indent="0">
              <a:buNone/>
            </a:pPr>
            <a:endParaRPr lang="de-DE" sz="16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endParaRPr>
          </a:p>
          <a:p>
            <a:pPr marL="0" indent="0">
              <a:buNone/>
            </a:pPr>
            <a:endParaRPr lang="de-DE" sz="16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endParaRPr>
          </a:p>
          <a:p>
            <a:pPr marL="0" indent="0">
              <a:buNone/>
            </a:pPr>
            <a:endParaRPr lang="de-DE" sz="1600" dirty="0">
              <a:effectLst>
                <a:glow rad="38100">
                  <a:prstClr val="black">
                    <a:lumMod val="50000"/>
                    <a:lumOff val="50000"/>
                    <a:alpha val="20000"/>
                  </a:prstClr>
                </a:glow>
                <a:outerShdw blurRad="44450" dist="12700" dir="13860000" algn="tl" rotWithShape="0">
                  <a:srgbClr val="000000">
                    <a:alpha val="20000"/>
                  </a:srgbClr>
                </a:outerShdw>
              </a:effectLst>
              <a:latin typeface="Times New Roman"/>
              <a:cs typeface="Times New Roman"/>
            </a:endParaRPr>
          </a:p>
          <a:p>
            <a:pPr marL="0" indent="0">
              <a:buNone/>
            </a:pPr>
            <a:endParaRPr lang="de-DE" dirty="0">
              <a:effectLst>
                <a:glow rad="38100">
                  <a:prstClr val="black">
                    <a:lumMod val="50000"/>
                    <a:lumOff val="50000"/>
                    <a:alpha val="20000"/>
                  </a:prstClr>
                </a:glow>
                <a:outerShdw blurRad="44450" dist="12700" dir="13860000" algn="tl" rotWithShape="0">
                  <a:srgbClr val="000000">
                    <a:alpha val="20000"/>
                  </a:srgbClr>
                </a:outerShdw>
              </a:effectLst>
            </a:endParaRPr>
          </a:p>
          <a:p>
            <a:pPr marL="0" indent="0">
              <a:buNone/>
            </a:pPr>
            <a:endParaRPr lang="de-DE" dirty="0">
              <a:effectLst>
                <a:glow rad="38100">
                  <a:prstClr val="black">
                    <a:lumMod val="50000"/>
                    <a:lumOff val="50000"/>
                    <a:alpha val="20000"/>
                  </a:prstClr>
                </a:glow>
                <a:outerShdw blurRad="44450" dist="12700" dir="13860000" algn="tl" rotWithShape="0">
                  <a:srgbClr val="000000">
                    <a:alpha val="20000"/>
                  </a:srgbClr>
                </a:outerShdw>
              </a:effectLst>
            </a:endParaRPr>
          </a:p>
        </p:txBody>
      </p:sp>
      <p:pic>
        <p:nvPicPr>
          <p:cNvPr id="6" name="Grafik 5">
            <a:extLst>
              <a:ext uri="{FF2B5EF4-FFF2-40B4-BE49-F238E27FC236}">
                <a16:creationId xmlns:a16="http://schemas.microsoft.com/office/drawing/2014/main" id="{D4345302-FB7D-462A-B2F9-5399576D0828}"/>
              </a:ext>
            </a:extLst>
          </p:cNvPr>
          <p:cNvPicPr/>
          <p:nvPr/>
        </p:nvPicPr>
        <p:blipFill rotWithShape="1">
          <a:blip r:embed="rId2"/>
          <a:srcRect l="15396" t="1591" r="-621" b="-1220"/>
          <a:stretch/>
        </p:blipFill>
        <p:spPr bwMode="auto">
          <a:xfrm>
            <a:off x="275539" y="3160165"/>
            <a:ext cx="5401056" cy="3331347"/>
          </a:xfrm>
          <a:prstGeom prst="rect">
            <a:avLst/>
          </a:prstGeom>
          <a:ln w="190500" cap="sq" cmpd="sng" algn="ctr">
            <a:solidFill>
              <a:srgbClr val="C8C6BD"/>
            </a:solidFill>
            <a:prstDash val="solid"/>
            <a:miter lim="800000"/>
            <a:headEnd type="none" w="med" len="med"/>
            <a:tailEnd type="none" w="med" len="me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53640926-AAD7-44D8-BBD7-CCE9431645EC}">
              <a14:shadowObscured xmlns:a14="http://schemas.microsoft.com/office/drawing/2010/main"/>
            </a:ext>
          </a:extLst>
        </p:spPr>
      </p:pic>
      <p:pic>
        <p:nvPicPr>
          <p:cNvPr id="7" name="Grafik 6">
            <a:extLst>
              <a:ext uri="{FF2B5EF4-FFF2-40B4-BE49-F238E27FC236}">
                <a16:creationId xmlns:a16="http://schemas.microsoft.com/office/drawing/2014/main" id="{987EC5A7-16E8-4BBC-8E10-A183B700B46C}"/>
              </a:ext>
            </a:extLst>
          </p:cNvPr>
          <p:cNvPicPr/>
          <p:nvPr/>
        </p:nvPicPr>
        <p:blipFill rotWithShape="1">
          <a:blip r:embed="rId3"/>
          <a:srcRect r="12035" b="27765"/>
          <a:stretch/>
        </p:blipFill>
        <p:spPr>
          <a:xfrm>
            <a:off x="6027726" y="3097987"/>
            <a:ext cx="5888736" cy="3449117"/>
          </a:xfrm>
          <a:prstGeom prst="rect">
            <a:avLst/>
          </a:prstGeom>
        </p:spPr>
      </p:pic>
      <p:sp>
        <p:nvSpPr>
          <p:cNvPr id="9" name="Rechteck 8">
            <a:extLst>
              <a:ext uri="{FF2B5EF4-FFF2-40B4-BE49-F238E27FC236}">
                <a16:creationId xmlns:a16="http://schemas.microsoft.com/office/drawing/2014/main" id="{DD7FEE9E-1D16-42A8-A9ED-177523BCAB5F}"/>
              </a:ext>
            </a:extLst>
          </p:cNvPr>
          <p:cNvSpPr/>
          <p:nvPr/>
        </p:nvSpPr>
        <p:spPr>
          <a:xfrm>
            <a:off x="8236915" y="3891687"/>
            <a:ext cx="3130906" cy="1276888"/>
          </a:xfrm>
          <a:prstGeom prst="rect">
            <a:avLst/>
          </a:prstGeom>
        </p:spPr>
        <p:txBody>
          <a:bodyPr wrap="square">
            <a:spAutoFit/>
          </a:bodyPr>
          <a:lstStyle/>
          <a:p>
            <a:pPr>
              <a:lnSpc>
                <a:spcPct val="107000"/>
              </a:lnSpc>
              <a:spcAft>
                <a:spcPts val="800"/>
              </a:spcAft>
            </a:pPr>
            <a:endParaRPr lang="de-DE"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e-DE"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Eilige Nachrichten können gleich als Sofortnachricht an den E-Postkorb des SB weitergeleitet werden! </a:t>
            </a:r>
            <a:endParaRPr lang="de-DE"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hteck 9">
            <a:extLst>
              <a:ext uri="{FF2B5EF4-FFF2-40B4-BE49-F238E27FC236}">
                <a16:creationId xmlns:a16="http://schemas.microsoft.com/office/drawing/2014/main" id="{35CEB089-7536-4826-BF53-76F786E09695}"/>
              </a:ext>
            </a:extLst>
          </p:cNvPr>
          <p:cNvSpPr/>
          <p:nvPr/>
        </p:nvSpPr>
        <p:spPr>
          <a:xfrm>
            <a:off x="190195" y="138990"/>
            <a:ext cx="11814048" cy="28855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E-Posteingang </a:t>
            </a:r>
            <a:br>
              <a:rPr lang="de-DE" sz="2800" b="1" dirty="0"/>
            </a:br>
            <a:br>
              <a:rPr lang="de-DE" dirty="0">
                <a:effectLst>
                  <a:glow rad="38100">
                    <a:prstClr val="black">
                      <a:lumMod val="65000"/>
                      <a:lumOff val="35000"/>
                      <a:alpha val="40000"/>
                    </a:prstClr>
                  </a:glow>
                  <a:outerShdw blurRad="28575" dist="38100" dir="14040000" algn="tl" rotWithShape="0">
                    <a:srgbClr val="000000">
                      <a:alpha val="25000"/>
                    </a:srgbClr>
                  </a:outerShdw>
                </a:effectLst>
                <a:latin typeface="Times New Roman"/>
              </a:rPr>
            </a:br>
            <a:r>
              <a:rPr lang="de-DE" dirty="0"/>
              <a:t>Mit dem RA-Micro E-Posteingang kann der gesamte elektronische Posteingang der Kanzlei effizient und übersichtlich am Bildschirm in einer Tabelle bearbeitet werden. Alle dort eingehenden Dokumente/Nachrichten werden einer Aktennummer, einem Sachbearbeiter und einem E-Postkorb zugeordnet und können mit einer Bemerkung, Rubrik und Schlagwort versehen werden. </a:t>
            </a:r>
            <a:br>
              <a:rPr lang="de-DE" dirty="0">
                <a:effectLst>
                  <a:glow rad="38100">
                    <a:prstClr val="black">
                      <a:lumMod val="65000"/>
                      <a:lumOff val="35000"/>
                      <a:alpha val="40000"/>
                    </a:prstClr>
                  </a:glow>
                  <a:outerShdw blurRad="28575" dist="38100" dir="14040000" algn="tl" rotWithShape="0">
                    <a:srgbClr val="000000">
                      <a:alpha val="25000"/>
                    </a:srgbClr>
                  </a:outerShdw>
                </a:effectLst>
                <a:latin typeface="Times New Roman"/>
              </a:rPr>
            </a:br>
            <a:endParaRPr lang="de-DE" dirty="0"/>
          </a:p>
        </p:txBody>
      </p:sp>
    </p:spTree>
    <p:extLst>
      <p:ext uri="{BB962C8B-B14F-4D97-AF65-F5344CB8AC3E}">
        <p14:creationId xmlns:p14="http://schemas.microsoft.com/office/powerpoint/2010/main" val="3599780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298698" y="298094"/>
            <a:ext cx="11594591" cy="626181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de-DE" dirty="0"/>
          </a:p>
          <a:p>
            <a:endParaRPr lang="de-DE" dirty="0"/>
          </a:p>
          <a:p>
            <a:pPr algn="ctr"/>
            <a:r>
              <a:rPr lang="de-DE" sz="2400" b="1" dirty="0">
                <a:effectLst>
                  <a:outerShdw blurRad="38100" dist="38100" dir="2700000" algn="tl">
                    <a:srgbClr val="000000">
                      <a:alpha val="43137"/>
                    </a:srgbClr>
                  </a:outerShdw>
                </a:effectLst>
              </a:rPr>
              <a:t>Die vollstrukturierte Deckungsanfrage</a:t>
            </a:r>
          </a:p>
          <a:p>
            <a:pPr algn="ctr"/>
            <a:endParaRPr lang="de-DE" sz="2400" b="1" dirty="0">
              <a:effectLst>
                <a:outerShdw blurRad="38100" dist="38100" dir="2700000" algn="tl">
                  <a:srgbClr val="000000">
                    <a:alpha val="43137"/>
                  </a:srgbClr>
                </a:outerShdw>
              </a:effectLst>
            </a:endParaRPr>
          </a:p>
          <a:p>
            <a:r>
              <a:rPr lang="de-DE" sz="1600" dirty="0"/>
              <a:t>Im E-VS Fenster genügt die Eingabe der </a:t>
            </a:r>
            <a:r>
              <a:rPr lang="de-DE" sz="1600" i="1" dirty="0"/>
              <a:t>Aktennummer</a:t>
            </a:r>
            <a:r>
              <a:rPr lang="de-DE" sz="1600" dirty="0"/>
              <a:t>, die erforderlichen Akten- und Man­dan­ten­stamm­daten inklusive der hinterlegten Versicherung werden automatisch aus der Akte ausgelesen. Mit einem Klick auf VS‑Dialog erfolgt der automatische Login beim Versicherungsdienstleister. Die Stammdaten aus dem linken Bereich werden in das Ver­sicherungsportal in den rechten Bereich übertragen.</a:t>
            </a:r>
          </a:p>
          <a:p>
            <a:r>
              <a:rPr lang="de-DE" sz="1600" dirty="0"/>
              <a:t>Im Versicherungsportal müssen je nach Versicherungsfall noch weitere Fragen zum Sachverhalt beantwortet und entsprechende Eingabefelder ausgefüllt werden. Diese sind abhängig von der jeweiligen Versicherung und der jeweiligen Risikoart. Um die Deckungsanfrage zu versenden, ist im VS-Dialog auf </a:t>
            </a:r>
            <a:r>
              <a:rPr lang="de-DE" sz="1600" i="1" dirty="0"/>
              <a:t>Übermitteln</a:t>
            </a:r>
            <a:r>
              <a:rPr lang="de-DE" sz="1600" dirty="0"/>
              <a:t> zu klicken. </a:t>
            </a:r>
          </a:p>
          <a:p>
            <a:r>
              <a:rPr lang="de-DE" sz="1600" dirty="0"/>
              <a:t>Bei einigen Versicherungen ist neben der vollstrukturierten Deckungsanfrage nun auch eine vollstrukturierte Folgekorrespondenz (inkl. erweiterte Deckungsanfrage) möglich, verbunden mit der Möglichkeit, auch Dateianlagen mit in das VS‑Dialog Portal zu übergeben. Beim Versand von Gebührenrechnungen empfiehlt sich aber weiterhin der Weg aus dem Gebührenprogramm per E‑Brief, da nur dann die Rechnungsinhaltsdaten automatisch maschinenlesbar mit übertragen werden.</a:t>
            </a:r>
          </a:p>
          <a:p>
            <a:r>
              <a:rPr lang="de-DE" sz="1600" dirty="0"/>
              <a:t>Eine Abschrift der Deckungsanfrage wird automatisch in die E-Akte gespeichert. Eine Übermittlungsbestätigung wird über das E-Postfach abgerufen. Die Antwort der Versicherung (Deckungszusage, Deckungs­absage, An­fordern von weiteren Unterlagen) erfolgt ebenfalls über das E‑Postfach, sofern die Versicherung elek­tronisch antwortet. Andernfalls erfolgt die Antwort per E-Mail, Telefax oder Briefpost. </a:t>
            </a:r>
          </a:p>
          <a:p>
            <a:endParaRPr lang="de-DE" sz="2400" dirty="0">
              <a:effectLst>
                <a:outerShdw blurRad="38100" dist="38100" dir="2700000" algn="tl">
                  <a:srgbClr val="000000">
                    <a:alpha val="43137"/>
                  </a:srgbClr>
                </a:outerShdw>
              </a:effectLst>
            </a:endParaRPr>
          </a:p>
          <a:p>
            <a:endParaRPr lang="de-DE" sz="2400" dirty="0">
              <a:effectLst>
                <a:outerShdw blurRad="38100" dist="38100" dir="2700000" algn="tl">
                  <a:srgbClr val="000000">
                    <a:alpha val="43137"/>
                  </a:srgbClr>
                </a:outerShdw>
              </a:effectLst>
            </a:endParaRPr>
          </a:p>
          <a:p>
            <a:pPr lvl="0"/>
            <a:endParaRPr lang="de-DE" sz="1600" dirty="0"/>
          </a:p>
          <a:p>
            <a:endParaRPr lang="de-DE" sz="1600" dirty="0"/>
          </a:p>
          <a:p>
            <a:endParaRPr lang="de-DE" sz="1600" dirty="0"/>
          </a:p>
          <a:p>
            <a:endParaRPr lang="de-DE" sz="1600"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10" name="Rectangle 9">
            <a:extLst>
              <a:ext uri="{FF2B5EF4-FFF2-40B4-BE49-F238E27FC236}">
                <a16:creationId xmlns:a16="http://schemas.microsoft.com/office/drawing/2014/main" id="{7BB4DA35-A685-4E1E-9464-D33F5106C0D1}"/>
              </a:ext>
            </a:extLst>
          </p:cNvPr>
          <p:cNvSpPr>
            <a:spLocks noChangeArrowheads="1"/>
          </p:cNvSpPr>
          <p:nvPr/>
        </p:nvSpPr>
        <p:spPr bwMode="auto">
          <a:xfrm>
            <a:off x="5984425" y="4584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32114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298698" y="298094"/>
            <a:ext cx="11594591" cy="626181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de-DE" b="1" u="sng" dirty="0"/>
          </a:p>
          <a:p>
            <a:pPr algn="ctr"/>
            <a:r>
              <a:rPr lang="de-DE" sz="2400" b="1" dirty="0"/>
              <a:t>Die teilstrukturierte Deckungsanfrage</a:t>
            </a:r>
          </a:p>
          <a:p>
            <a:endParaRPr lang="de-DE" sz="1600" dirty="0"/>
          </a:p>
          <a:p>
            <a:r>
              <a:rPr lang="de-DE" sz="1600" dirty="0"/>
              <a:t>Für die teilstrukturierte Deckungsanfrage via </a:t>
            </a:r>
            <a:r>
              <a:rPr lang="de-DE" sz="1600" i="1" dirty="0"/>
              <a:t>E-Brief</a:t>
            </a:r>
            <a:r>
              <a:rPr lang="de-DE" sz="1600" dirty="0"/>
              <a:t> genügt nach der Eingabe der Aktennummer die Auswahl der Rechtsschutzversicherung als Adressat. Nach Betätigung des Buttons </a:t>
            </a:r>
            <a:r>
              <a:rPr lang="de-DE" sz="1600" i="1" dirty="0"/>
              <a:t>Deckungs-Anfrage</a:t>
            </a:r>
            <a:r>
              <a:rPr lang="de-DE" sz="1600" dirty="0"/>
              <a:t> wird in das Textfeld des </a:t>
            </a:r>
            <a:r>
              <a:rPr lang="de-DE" sz="1600" i="1" dirty="0"/>
              <a:t>E-Briefes</a:t>
            </a:r>
            <a:r>
              <a:rPr lang="de-DE" sz="1600" dirty="0"/>
              <a:t> ein standardisierter Anfragetext übernommen. </a:t>
            </a:r>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p:txBody>
      </p:sp>
      <p:sp>
        <p:nvSpPr>
          <p:cNvPr id="10" name="Rectangle 9">
            <a:extLst>
              <a:ext uri="{FF2B5EF4-FFF2-40B4-BE49-F238E27FC236}">
                <a16:creationId xmlns:a16="http://schemas.microsoft.com/office/drawing/2014/main" id="{7BB4DA35-A685-4E1E-9464-D33F5106C0D1}"/>
              </a:ext>
            </a:extLst>
          </p:cNvPr>
          <p:cNvSpPr>
            <a:spLocks noChangeArrowheads="1"/>
          </p:cNvSpPr>
          <p:nvPr/>
        </p:nvSpPr>
        <p:spPr bwMode="auto">
          <a:xfrm>
            <a:off x="5984425" y="4584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4" name="Grafik 3">
            <a:extLst>
              <a:ext uri="{FF2B5EF4-FFF2-40B4-BE49-F238E27FC236}">
                <a16:creationId xmlns:a16="http://schemas.microsoft.com/office/drawing/2014/main" id="{126BDE3A-50D1-49CA-B80E-8881945A62D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4325" y="2538374"/>
            <a:ext cx="6063349" cy="3663123"/>
          </a:xfrm>
          <a:prstGeom prst="rect">
            <a:avLst/>
          </a:prstGeom>
          <a:noFill/>
          <a:ln>
            <a:noFill/>
          </a:ln>
        </p:spPr>
      </p:pic>
    </p:spTree>
    <p:extLst>
      <p:ext uri="{BB962C8B-B14F-4D97-AF65-F5344CB8AC3E}">
        <p14:creationId xmlns:p14="http://schemas.microsoft.com/office/powerpoint/2010/main" val="4057743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298698" y="298094"/>
            <a:ext cx="11594591" cy="626181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de-DE" b="1" u="sng" dirty="0"/>
          </a:p>
          <a:p>
            <a:pPr algn="ctr"/>
            <a:r>
              <a:rPr lang="de-DE" sz="2400" b="1" dirty="0"/>
              <a:t>Die teilstrukturierte Deckungsanfrage</a:t>
            </a:r>
          </a:p>
          <a:p>
            <a:endParaRPr lang="de-DE" sz="1600" dirty="0"/>
          </a:p>
          <a:p>
            <a:endParaRPr lang="de-DE" sz="1600" dirty="0"/>
          </a:p>
          <a:p>
            <a:r>
              <a:rPr lang="de-DE" sz="1600" dirty="0"/>
              <a:t>Vor Versand der ersten Anfrage ist einmalig das Einverständnis mit der Daten-Weitergabe der Kanzleistammdaten an die Beteiligten der Übermittlungsschnittstelle erforderlich. Durch </a:t>
            </a:r>
            <a:r>
              <a:rPr lang="de-DE" sz="1600" i="1" dirty="0"/>
              <a:t>Senden </a:t>
            </a:r>
            <a:r>
              <a:rPr lang="de-DE" sz="1600" dirty="0"/>
              <a:t>im </a:t>
            </a:r>
            <a:r>
              <a:rPr lang="de-DE" sz="1600" i="1" dirty="0"/>
              <a:t>A-Postfach</a:t>
            </a:r>
            <a:r>
              <a:rPr lang="de-DE" sz="1600" dirty="0"/>
              <a:t> wird ein Fenster mit dem entsprechenden Hinweis aufgerufen. Anschließend ist das Ein­verständnis für die Übermittlung der in der RMO-Kennung hinterlegten Kanzleistammdaten an Versicherungen sowie an die von RA-MICRO und den Ver­sicherungen beauftragten Datendienstleistern zur dortigen Speicherung mit </a:t>
            </a:r>
            <a:r>
              <a:rPr lang="de-DE" sz="1600" i="1" dirty="0"/>
              <a:t>OK </a:t>
            </a:r>
            <a:r>
              <a:rPr lang="de-DE" sz="1600" dirty="0"/>
              <a:t>zu bestätigen.</a:t>
            </a:r>
          </a:p>
          <a:p>
            <a:endParaRPr lang="de-DE" sz="1600" dirty="0"/>
          </a:p>
          <a:p>
            <a:r>
              <a:rPr lang="de-DE" sz="1600" dirty="0"/>
              <a:t>Bei der Folgekorrespondenz ist es unbedingt erforderlich, im Feld </a:t>
            </a:r>
            <a:r>
              <a:rPr lang="de-DE" sz="1600" i="1" dirty="0"/>
              <a:t>VS-Nummer</a:t>
            </a:r>
            <a:r>
              <a:rPr lang="de-DE" sz="1600" dirty="0"/>
              <a:t> lediglich die Ziffern der Versicherungsscheinnummer anzugeben. Die Anzeige der Schadennummer erfolgt im Feld </a:t>
            </a:r>
            <a:r>
              <a:rPr lang="de-DE" sz="1600" i="1" dirty="0"/>
              <a:t>AZ Empfänger</a:t>
            </a:r>
            <a:r>
              <a:rPr lang="de-DE" sz="1600" dirty="0"/>
              <a:t>, sofern diese im Betreff der Akte hinterlegt wurde.</a:t>
            </a:r>
          </a:p>
          <a:p>
            <a:endParaRPr lang="de-DE" sz="1600" dirty="0"/>
          </a:p>
          <a:p>
            <a:r>
              <a:rPr lang="de-DE" sz="1600" dirty="0"/>
              <a:t>Falls die Versicherung zu der Deckungsanfrage eine Nachfrage hat (beispielsweise zusätzliche Unter­lagen anfordert), wird diese ebenfalls im </a:t>
            </a:r>
            <a:r>
              <a:rPr lang="de-DE" sz="1600" i="1" dirty="0"/>
              <a:t>E-Postfach</a:t>
            </a:r>
            <a:r>
              <a:rPr lang="de-DE" sz="1600" dirty="0"/>
              <a:t> empfangen, andernfalls erfolgen solche Nachfragen per E-Mail, Telefax oder Briefpost.</a:t>
            </a:r>
          </a:p>
          <a:p>
            <a:endParaRPr lang="de-DE" sz="1600" dirty="0"/>
          </a:p>
          <a:p>
            <a:r>
              <a:rPr lang="de-DE" sz="1600" dirty="0"/>
              <a:t>Die Deckungszusage der Versicherung wird automatisch im </a:t>
            </a:r>
            <a:r>
              <a:rPr lang="de-DE" sz="1600" i="1" dirty="0"/>
              <a:t>E-Postfach</a:t>
            </a:r>
            <a:r>
              <a:rPr lang="de-DE" sz="1600" dirty="0"/>
              <a:t> empfangen, vorausgesetzt die Versicherung antwortet elektronisch und die Weiterleitung in den E-Postkorb wurde nicht eingestellt. RA-MICRO prüft hierzu alle 5 Minuten die Versicherungsdienstleister auf eingehende neue Nachrichten. </a:t>
            </a:r>
          </a:p>
          <a:p>
            <a:endParaRPr lang="de-DE" sz="1600" dirty="0"/>
          </a:p>
          <a:p>
            <a:r>
              <a:rPr lang="de-DE" sz="1600" dirty="0"/>
              <a:t>Der Versand der Vorschussrechnung bzw. der abschließenden Gebührenrechnung an die Rechtschutzversicherung kann als Anlage zum </a:t>
            </a:r>
            <a:r>
              <a:rPr lang="de-DE" sz="1600" i="1" dirty="0"/>
              <a:t>E-Brief</a:t>
            </a:r>
            <a:r>
              <a:rPr lang="de-DE" sz="1600" dirty="0"/>
              <a:t> erfolgen. </a:t>
            </a:r>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p:txBody>
      </p:sp>
      <p:sp>
        <p:nvSpPr>
          <p:cNvPr id="10" name="Rectangle 9">
            <a:extLst>
              <a:ext uri="{FF2B5EF4-FFF2-40B4-BE49-F238E27FC236}">
                <a16:creationId xmlns:a16="http://schemas.microsoft.com/office/drawing/2014/main" id="{7BB4DA35-A685-4E1E-9464-D33F5106C0D1}"/>
              </a:ext>
            </a:extLst>
          </p:cNvPr>
          <p:cNvSpPr>
            <a:spLocks noChangeArrowheads="1"/>
          </p:cNvSpPr>
          <p:nvPr/>
        </p:nvSpPr>
        <p:spPr bwMode="auto">
          <a:xfrm>
            <a:off x="5984425" y="4584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78270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298698" y="298094"/>
            <a:ext cx="11594591" cy="626181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de-DE" b="1" u="sng" dirty="0"/>
          </a:p>
          <a:p>
            <a:pPr algn="ctr"/>
            <a:endParaRPr lang="de-DE" sz="2400" b="1" dirty="0"/>
          </a:p>
          <a:p>
            <a:pPr algn="ctr"/>
            <a:r>
              <a:rPr lang="de-DE" sz="2400" b="1" dirty="0"/>
              <a:t>Die Gebührenrechnung an die RS-Versicherung</a:t>
            </a:r>
          </a:p>
          <a:p>
            <a:endParaRPr lang="de-DE" sz="1600" dirty="0"/>
          </a:p>
          <a:p>
            <a:endParaRPr lang="de-DE" sz="1600" dirty="0"/>
          </a:p>
          <a:p>
            <a:endParaRPr lang="de-DE" sz="1600" dirty="0"/>
          </a:p>
          <a:p>
            <a:endParaRPr lang="de-DE" sz="1600" dirty="0"/>
          </a:p>
          <a:p>
            <a:r>
              <a:rPr lang="de-DE" sz="1600" dirty="0"/>
              <a:t>Der Versand der Vorschussrechnung bzw. der abschließenden Gebührenrechnung an die Rechtschutzversicherung kann als Anlage zum </a:t>
            </a:r>
            <a:r>
              <a:rPr lang="de-DE" sz="1600" i="1" dirty="0"/>
              <a:t>E-Brief</a:t>
            </a:r>
            <a:r>
              <a:rPr lang="de-DE" sz="1600" dirty="0"/>
              <a:t> erfolgen. </a:t>
            </a:r>
          </a:p>
          <a:p>
            <a:endParaRPr lang="de-DE" sz="1600" dirty="0"/>
          </a:p>
          <a:p>
            <a:r>
              <a:rPr lang="de-DE" sz="1600" dirty="0"/>
              <a:t>Hierzu ist zunächst eine (Vorschuss-) Rechnung im </a:t>
            </a:r>
            <a:br>
              <a:rPr lang="de-DE" sz="1600" dirty="0"/>
            </a:br>
            <a:r>
              <a:rPr lang="de-DE" sz="1600" dirty="0"/>
              <a:t>Programmbereich </a:t>
            </a:r>
            <a:r>
              <a:rPr lang="de-DE" sz="1600" i="1" dirty="0"/>
              <a:t>„Gebühren/Kosten“ </a:t>
            </a:r>
            <a:r>
              <a:rPr lang="de-DE" sz="1600" dirty="0"/>
              <a:t>zu erstellen. Anschließend ist nach der Auswahl von Schlusstext und Grußformel die Option                zu wählen. Daraufhin öffnet sich automatisch der </a:t>
            </a:r>
            <a:r>
              <a:rPr lang="de-DE" sz="1600" i="1" dirty="0"/>
              <a:t>E-Brief</a:t>
            </a:r>
            <a:r>
              <a:rPr lang="de-DE" sz="1600" dirty="0"/>
              <a:t> und die Rechnung wird als</a:t>
            </a:r>
          </a:p>
          <a:p>
            <a:endParaRPr lang="de-DE" sz="1600" dirty="0"/>
          </a:p>
          <a:p>
            <a:r>
              <a:rPr lang="de-DE" sz="1600" dirty="0"/>
              <a:t>Anlage beigefügt. Die Anlage zum </a:t>
            </a:r>
            <a:r>
              <a:rPr lang="de-DE" sz="1600" i="1" dirty="0"/>
              <a:t>E-Brief </a:t>
            </a:r>
            <a:r>
              <a:rPr lang="de-DE" sz="1600" dirty="0"/>
              <a:t>kann verschlüsselt und auch signiert werden. </a:t>
            </a:r>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p:txBody>
      </p:sp>
      <p:sp>
        <p:nvSpPr>
          <p:cNvPr id="10" name="Rectangle 9">
            <a:extLst>
              <a:ext uri="{FF2B5EF4-FFF2-40B4-BE49-F238E27FC236}">
                <a16:creationId xmlns:a16="http://schemas.microsoft.com/office/drawing/2014/main" id="{7BB4DA35-A685-4E1E-9464-D33F5106C0D1}"/>
              </a:ext>
            </a:extLst>
          </p:cNvPr>
          <p:cNvSpPr>
            <a:spLocks noChangeArrowheads="1"/>
          </p:cNvSpPr>
          <p:nvPr/>
        </p:nvSpPr>
        <p:spPr bwMode="auto">
          <a:xfrm>
            <a:off x="5984425" y="4584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7" name="Grafik 6">
            <a:extLst>
              <a:ext uri="{FF2B5EF4-FFF2-40B4-BE49-F238E27FC236}">
                <a16:creationId xmlns:a16="http://schemas.microsoft.com/office/drawing/2014/main" id="{7F85F439-93A3-4B58-AC45-154CBEF0F40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01721" y="3240634"/>
            <a:ext cx="541325" cy="326864"/>
          </a:xfrm>
          <a:prstGeom prst="rect">
            <a:avLst/>
          </a:prstGeom>
          <a:noFill/>
          <a:ln>
            <a:noFill/>
          </a:ln>
        </p:spPr>
      </p:pic>
    </p:spTree>
    <p:extLst>
      <p:ext uri="{BB962C8B-B14F-4D97-AF65-F5344CB8AC3E}">
        <p14:creationId xmlns:p14="http://schemas.microsoft.com/office/powerpoint/2010/main" val="3494241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298698" y="298094"/>
            <a:ext cx="11594591" cy="626181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endParaRPr lang="de-DE" b="1" dirty="0"/>
          </a:p>
          <a:p>
            <a:pPr lvl="0" algn="ctr"/>
            <a:r>
              <a:rPr lang="de-DE" sz="2400" b="1" dirty="0"/>
              <a:t>E-Postausgang</a:t>
            </a:r>
          </a:p>
          <a:p>
            <a:pPr lvl="0" algn="ctr"/>
            <a:endParaRPr lang="de-DE" sz="2400" b="1" dirty="0">
              <a:effectLst/>
            </a:endParaRPr>
          </a:p>
          <a:p>
            <a:pPr lvl="0" algn="ctr"/>
            <a:endParaRPr lang="de-DE" sz="2400" b="1" dirty="0"/>
          </a:p>
          <a:p>
            <a:pPr lvl="0" algn="ctr"/>
            <a:endParaRPr lang="de-DE" sz="2400" b="1" dirty="0">
              <a:effectLst/>
            </a:endParaRPr>
          </a:p>
          <a:p>
            <a:pPr lvl="0" algn="ctr"/>
            <a:endParaRPr lang="de-DE" sz="2400" b="1" dirty="0"/>
          </a:p>
          <a:p>
            <a:pPr lvl="0" algn="ctr"/>
            <a:endParaRPr lang="de-DE" sz="2400" b="1" dirty="0">
              <a:effectLst/>
            </a:endParaRPr>
          </a:p>
          <a:p>
            <a:pPr lvl="0" algn="ctr"/>
            <a:endParaRPr lang="de-DE" sz="2400" b="1" dirty="0"/>
          </a:p>
          <a:p>
            <a:pPr lvl="0" algn="ctr"/>
            <a:endParaRPr lang="de-DE" sz="2400" b="1" dirty="0">
              <a:effectLst/>
            </a:endParaRPr>
          </a:p>
          <a:p>
            <a:pPr lvl="0" algn="ctr"/>
            <a:endParaRPr lang="de-DE" sz="2400" b="1" dirty="0"/>
          </a:p>
          <a:p>
            <a:r>
              <a:rPr lang="de-DE" sz="1600" dirty="0"/>
              <a:t>Im Postausgangsordner befinden sich alle Nachrichten, die für den direkten Versand vorgesehen sind. Im Genehmigungsordner werden alle E-Briefe angezeigt, die einem Sachbearbeiter zur Genehmigung vorgelegt worden sind. Aus dem Genehmigungsordner kann der erstellte E-Brief erneut zur Bearbeitung aufgerufen werden. </a:t>
            </a:r>
          </a:p>
          <a:p>
            <a:pPr lvl="0"/>
            <a:endParaRPr lang="de-DE" sz="2400" dirty="0">
              <a:effectLst/>
            </a:endParaRPr>
          </a:p>
          <a:p>
            <a:r>
              <a:rPr lang="de-DE" sz="1600" dirty="0"/>
              <a:t>Der Signaturordner enthält alle zu signierenden Dokumente. </a:t>
            </a:r>
          </a:p>
          <a:p>
            <a:r>
              <a:rPr lang="de-DE" sz="1600" dirty="0"/>
              <a:t> </a:t>
            </a:r>
          </a:p>
          <a:p>
            <a:r>
              <a:rPr lang="de-DE" sz="1600" dirty="0"/>
              <a:t>In dem Ordner auf „EB wartend“ werden automatisch alle für eine Empfangsbestätigung vorgemerkte Nachrichten verschoben. Nach Erhalt einer EB werden diese Nachrichten in den Ordner „gesendete Elemente“ verschoben und dort mit einem gesonderten Symbol ausgewiesen. </a:t>
            </a:r>
          </a:p>
          <a:p>
            <a:pPr lvl="0"/>
            <a:endParaRPr lang="de-DE" sz="2400" dirty="0">
              <a:effectLst/>
            </a:endParaRPr>
          </a:p>
        </p:txBody>
      </p:sp>
      <p:sp>
        <p:nvSpPr>
          <p:cNvPr id="10" name="Rectangle 9">
            <a:extLst>
              <a:ext uri="{FF2B5EF4-FFF2-40B4-BE49-F238E27FC236}">
                <a16:creationId xmlns:a16="http://schemas.microsoft.com/office/drawing/2014/main" id="{7BB4DA35-A685-4E1E-9464-D33F5106C0D1}"/>
              </a:ext>
            </a:extLst>
          </p:cNvPr>
          <p:cNvSpPr>
            <a:spLocks noChangeArrowheads="1"/>
          </p:cNvSpPr>
          <p:nvPr/>
        </p:nvSpPr>
        <p:spPr bwMode="auto">
          <a:xfrm>
            <a:off x="5984425" y="4584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7" name="Grafik 6">
            <a:extLst>
              <a:ext uri="{FF2B5EF4-FFF2-40B4-BE49-F238E27FC236}">
                <a16:creationId xmlns:a16="http://schemas.microsoft.com/office/drawing/2014/main" id="{DF57E1C6-2183-4B87-B6A1-93203DC03FEE}"/>
              </a:ext>
            </a:extLst>
          </p:cNvPr>
          <p:cNvPicPr/>
          <p:nvPr/>
        </p:nvPicPr>
        <p:blipFill rotWithShape="1">
          <a:blip r:embed="rId3"/>
          <a:srcRect l="594" t="-1" b="2927"/>
          <a:stretch/>
        </p:blipFill>
        <p:spPr>
          <a:xfrm>
            <a:off x="3445459" y="1075335"/>
            <a:ext cx="5274259" cy="2640786"/>
          </a:xfrm>
          <a:prstGeom prst="rect">
            <a:avLst/>
          </a:prstGeom>
        </p:spPr>
      </p:pic>
      <p:sp>
        <p:nvSpPr>
          <p:cNvPr id="9" name="Pfeil: nach unten 8">
            <a:extLst>
              <a:ext uri="{FF2B5EF4-FFF2-40B4-BE49-F238E27FC236}">
                <a16:creationId xmlns:a16="http://schemas.microsoft.com/office/drawing/2014/main" id="{C58EACE5-D4E7-4A07-B451-DF2DC32A0E2F}"/>
              </a:ext>
            </a:extLst>
          </p:cNvPr>
          <p:cNvSpPr/>
          <p:nvPr/>
        </p:nvSpPr>
        <p:spPr>
          <a:xfrm rot="19377277">
            <a:off x="3566597" y="961022"/>
            <a:ext cx="257175" cy="488315"/>
          </a:xfrm>
          <a:prstGeom prst="downArrow">
            <a:avLst/>
          </a:prstGeom>
          <a:solidFill>
            <a:srgbClr val="FF0000"/>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090545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298698" y="298094"/>
            <a:ext cx="11594591" cy="626181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endParaRPr lang="de-DE" b="1" dirty="0"/>
          </a:p>
          <a:p>
            <a:pPr lvl="0" algn="ctr"/>
            <a:endParaRPr lang="de-DE" sz="2400" b="1" dirty="0">
              <a:effectLst/>
            </a:endParaRPr>
          </a:p>
          <a:p>
            <a:pPr lvl="0"/>
            <a:endParaRPr lang="de-DE" sz="2400" b="1" dirty="0"/>
          </a:p>
          <a:p>
            <a:pPr lvl="0" algn="ctr"/>
            <a:endParaRPr lang="de-DE" sz="2400" b="1" dirty="0">
              <a:effectLst/>
            </a:endParaRPr>
          </a:p>
          <a:p>
            <a:pPr lvl="0" algn="ctr"/>
            <a:endParaRPr lang="de-DE" sz="2400" b="1" dirty="0"/>
          </a:p>
          <a:p>
            <a:pPr lvl="0" algn="ctr"/>
            <a:endParaRPr lang="de-DE" sz="2400" b="1" dirty="0">
              <a:effectLst/>
            </a:endParaRPr>
          </a:p>
          <a:p>
            <a:pPr lvl="0" algn="ctr"/>
            <a:r>
              <a:rPr lang="de-DE" dirty="0"/>
              <a:t>Das Journal erfasst detailliert den gesamten Postausgang der Kanzlei und enthält eine Suchfunktion zum Auffinden ganz bestimmter Postausgänge. Informationen zu Datum, Uhrzeit, Typ, Absender, Empfänger, Betreff, Aktenzeichen, Diktatzeichen des SB, Anhänge und Info ob die Nachricht </a:t>
            </a:r>
          </a:p>
          <a:p>
            <a:pPr lvl="0" algn="ctr"/>
            <a:r>
              <a:rPr lang="de-DE" dirty="0"/>
              <a:t>signiert versendet wurde. </a:t>
            </a:r>
            <a:endParaRPr lang="de-DE" sz="2400" b="1" dirty="0"/>
          </a:p>
          <a:p>
            <a:pPr lvl="0" algn="ctr"/>
            <a:endParaRPr lang="de-DE" sz="2400" b="1" dirty="0">
              <a:effectLst/>
            </a:endParaRPr>
          </a:p>
          <a:p>
            <a:pPr lvl="0" algn="ctr"/>
            <a:endParaRPr lang="de-DE" sz="2400" b="1" dirty="0"/>
          </a:p>
          <a:p>
            <a:pPr lvl="0"/>
            <a:endParaRPr lang="de-DE" sz="2400" dirty="0">
              <a:effectLst/>
            </a:endParaRPr>
          </a:p>
        </p:txBody>
      </p:sp>
      <p:sp>
        <p:nvSpPr>
          <p:cNvPr id="10" name="Rectangle 9">
            <a:extLst>
              <a:ext uri="{FF2B5EF4-FFF2-40B4-BE49-F238E27FC236}">
                <a16:creationId xmlns:a16="http://schemas.microsoft.com/office/drawing/2014/main" id="{7BB4DA35-A685-4E1E-9464-D33F5106C0D1}"/>
              </a:ext>
            </a:extLst>
          </p:cNvPr>
          <p:cNvSpPr>
            <a:spLocks noChangeArrowheads="1"/>
          </p:cNvSpPr>
          <p:nvPr/>
        </p:nvSpPr>
        <p:spPr bwMode="auto">
          <a:xfrm>
            <a:off x="5984425" y="4584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8" name="Grafik 7" descr="Daumen hoch">
            <a:extLst>
              <a:ext uri="{FF2B5EF4-FFF2-40B4-BE49-F238E27FC236}">
                <a16:creationId xmlns:a16="http://schemas.microsoft.com/office/drawing/2014/main" id="{8CBB05BA-F1C4-42AA-BB80-39A8B14FE8F7}"/>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88" y="1426464"/>
            <a:ext cx="947662" cy="672999"/>
          </a:xfrm>
          <a:prstGeom prst="rect">
            <a:avLst/>
          </a:prstGeom>
        </p:spPr>
      </p:pic>
    </p:spTree>
    <p:extLst>
      <p:ext uri="{BB962C8B-B14F-4D97-AF65-F5344CB8AC3E}">
        <p14:creationId xmlns:p14="http://schemas.microsoft.com/office/powerpoint/2010/main" val="2436659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298698" y="298094"/>
            <a:ext cx="11594591" cy="626181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endParaRPr lang="de-DE" b="1" dirty="0"/>
          </a:p>
          <a:p>
            <a:pPr lvl="0" algn="ctr"/>
            <a:endParaRPr lang="de-DE" sz="2400" b="1" dirty="0">
              <a:effectLst/>
            </a:endParaRPr>
          </a:p>
          <a:p>
            <a:pPr algn="ctr"/>
            <a:r>
              <a:rPr lang="de-DE" sz="2400" b="1" dirty="0"/>
              <a:t>Das besondere elektronische Anwaltspostfach (</a:t>
            </a:r>
            <a:r>
              <a:rPr lang="de-DE" sz="2400" b="1" dirty="0" err="1"/>
              <a:t>beA</a:t>
            </a:r>
            <a:r>
              <a:rPr lang="de-DE" sz="2400" b="1" dirty="0"/>
              <a:t>)</a:t>
            </a:r>
            <a:endParaRPr lang="de-DE" sz="2400" dirty="0"/>
          </a:p>
          <a:p>
            <a:r>
              <a:rPr lang="de-DE" dirty="0"/>
              <a:t> </a:t>
            </a:r>
          </a:p>
          <a:p>
            <a:endParaRPr lang="de-DE" dirty="0"/>
          </a:p>
          <a:p>
            <a:r>
              <a:rPr lang="de-DE" dirty="0"/>
              <a:t>RA-MICRO bietet zahlreiche Schnittstellen in Word, Outlook und Excel an. Somit ist die Erreichbarkeit der Module aus diesen Bereichen sichergestellt. </a:t>
            </a:r>
          </a:p>
          <a:p>
            <a:endParaRPr lang="de-DE" dirty="0"/>
          </a:p>
          <a:p>
            <a:r>
              <a:rPr lang="de-DE" dirty="0"/>
              <a:t>Eine weitere </a:t>
            </a:r>
            <a:r>
              <a:rPr lang="de-DE" dirty="0" err="1"/>
              <a:t>beA</a:t>
            </a:r>
            <a:r>
              <a:rPr lang="de-DE" dirty="0"/>
              <a:t>-Schnittstelle wurde in RA-MICRO angebunden. So besteht vereinfacht die Möglichkeit, </a:t>
            </a:r>
            <a:r>
              <a:rPr lang="de-DE" dirty="0" err="1"/>
              <a:t>beA</a:t>
            </a:r>
            <a:r>
              <a:rPr lang="de-DE" dirty="0"/>
              <a:t>-Posteingänge problemlos weiterzuverarbeiten, sowie Postausgänge zu generieren. </a:t>
            </a:r>
          </a:p>
          <a:p>
            <a:r>
              <a:rPr lang="de-DE" dirty="0"/>
              <a:t>Zum einen sollte zwingend in der Benutzerverwaltung die Safe-ID-Nummer eingetragen, zum anderen im Posteingang unter Quellen die Benutzer ausgewählt werden. </a:t>
            </a:r>
          </a:p>
          <a:p>
            <a:pPr lvl="0" algn="ctr"/>
            <a:endParaRPr lang="de-DE" sz="2400" b="1" dirty="0">
              <a:effectLst/>
            </a:endParaRPr>
          </a:p>
          <a:p>
            <a:pPr lvl="0" algn="ctr"/>
            <a:endParaRPr lang="de-DE" sz="2400" b="1" dirty="0"/>
          </a:p>
          <a:p>
            <a:pPr lvl="0"/>
            <a:endParaRPr lang="de-DE" sz="2400" dirty="0">
              <a:effectLst/>
            </a:endParaRPr>
          </a:p>
        </p:txBody>
      </p:sp>
      <p:sp>
        <p:nvSpPr>
          <p:cNvPr id="10" name="Rectangle 9">
            <a:extLst>
              <a:ext uri="{FF2B5EF4-FFF2-40B4-BE49-F238E27FC236}">
                <a16:creationId xmlns:a16="http://schemas.microsoft.com/office/drawing/2014/main" id="{7BB4DA35-A685-4E1E-9464-D33F5106C0D1}"/>
              </a:ext>
            </a:extLst>
          </p:cNvPr>
          <p:cNvSpPr>
            <a:spLocks noChangeArrowheads="1"/>
          </p:cNvSpPr>
          <p:nvPr/>
        </p:nvSpPr>
        <p:spPr bwMode="auto">
          <a:xfrm>
            <a:off x="5984425" y="4584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37349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298697" y="298094"/>
            <a:ext cx="11594591" cy="626181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endParaRPr lang="de-DE" b="1"/>
          </a:p>
          <a:p>
            <a:pPr lvl="0" algn="ctr"/>
            <a:endParaRPr lang="de-DE" sz="2400" b="1">
              <a:effectLst/>
            </a:endParaRPr>
          </a:p>
          <a:p>
            <a:pPr lvl="0" algn="ctr"/>
            <a:r>
              <a:rPr lang="de-DE" sz="2400" b="1"/>
              <a:t>beA-Postabruf im Posteingang </a:t>
            </a:r>
            <a:endParaRPr lang="de-DE" sz="2400"/>
          </a:p>
          <a:p>
            <a:r>
              <a:rPr lang="de-DE"/>
              <a:t> </a:t>
            </a:r>
          </a:p>
          <a:p>
            <a:endParaRPr lang="de-DE"/>
          </a:p>
          <a:p>
            <a:pPr lvl="0"/>
            <a:r>
              <a:rPr lang="de-DE" sz="1600"/>
              <a:t>beA-Button mit einem Klick öffnen</a:t>
            </a:r>
            <a:endParaRPr lang="de-DE" sz="1600" b="1">
              <a:effectLst/>
            </a:endParaRPr>
          </a:p>
          <a:p>
            <a:pPr lvl="0" algn="ctr"/>
            <a:endParaRPr lang="de-DE" sz="2400" b="1"/>
          </a:p>
          <a:p>
            <a:pPr lvl="0"/>
            <a:endParaRPr lang="de-DE" sz="2400" dirty="0">
              <a:effectLst/>
            </a:endParaRPr>
          </a:p>
        </p:txBody>
      </p:sp>
      <p:sp>
        <p:nvSpPr>
          <p:cNvPr id="10" name="Rectangle 9">
            <a:extLst>
              <a:ext uri="{FF2B5EF4-FFF2-40B4-BE49-F238E27FC236}">
                <a16:creationId xmlns:a16="http://schemas.microsoft.com/office/drawing/2014/main" id="{7BB4DA35-A685-4E1E-9464-D33F5106C0D1}"/>
              </a:ext>
            </a:extLst>
          </p:cNvPr>
          <p:cNvSpPr>
            <a:spLocks noChangeArrowheads="1"/>
          </p:cNvSpPr>
          <p:nvPr/>
        </p:nvSpPr>
        <p:spPr bwMode="auto">
          <a:xfrm>
            <a:off x="5984425" y="4584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7" name="Grafik 6">
            <a:extLst>
              <a:ext uri="{FF2B5EF4-FFF2-40B4-BE49-F238E27FC236}">
                <a16:creationId xmlns:a16="http://schemas.microsoft.com/office/drawing/2014/main" id="{2AAE89ED-46B2-4837-8703-67E4CF764898}"/>
              </a:ext>
            </a:extLst>
          </p:cNvPr>
          <p:cNvPicPr/>
          <p:nvPr/>
        </p:nvPicPr>
        <p:blipFill>
          <a:blip r:embed="rId3"/>
          <a:stretch>
            <a:fillRect/>
          </a:stretch>
        </p:blipFill>
        <p:spPr>
          <a:xfrm>
            <a:off x="2421331" y="2516429"/>
            <a:ext cx="6239866" cy="3116275"/>
          </a:xfrm>
          <a:prstGeom prst="rect">
            <a:avLst/>
          </a:prstGeom>
        </p:spPr>
      </p:pic>
      <p:sp>
        <p:nvSpPr>
          <p:cNvPr id="8" name="Pfeil: nach unten 7">
            <a:extLst>
              <a:ext uri="{FF2B5EF4-FFF2-40B4-BE49-F238E27FC236}">
                <a16:creationId xmlns:a16="http://schemas.microsoft.com/office/drawing/2014/main" id="{0CE5AC15-9CBF-4B36-AC8C-21F23B6C0A94}"/>
              </a:ext>
            </a:extLst>
          </p:cNvPr>
          <p:cNvSpPr/>
          <p:nvPr/>
        </p:nvSpPr>
        <p:spPr>
          <a:xfrm rot="992642">
            <a:off x="5896080" y="2164232"/>
            <a:ext cx="243840" cy="5105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666843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298697" y="298094"/>
            <a:ext cx="11594591" cy="626181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endParaRPr lang="de-DE" b="1" dirty="0"/>
          </a:p>
          <a:p>
            <a:pPr lvl="0"/>
            <a:endParaRPr lang="de-DE" dirty="0"/>
          </a:p>
          <a:p>
            <a:pPr lvl="0"/>
            <a:r>
              <a:rPr lang="de-DE" dirty="0"/>
              <a:t>Es öffnet sich ein bereits über die Brak.de bekanntes Fenster:</a:t>
            </a:r>
          </a:p>
          <a:p>
            <a:pPr lvl="0"/>
            <a:endParaRPr lang="de-DE" sz="2400" b="1" dirty="0">
              <a:effectLst/>
            </a:endParaRPr>
          </a:p>
          <a:p>
            <a:pPr lvl="0"/>
            <a:endParaRPr lang="de-DE" sz="2400" b="1" dirty="0">
              <a:effectLst/>
            </a:endParaRP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de-DE" dirty="0"/>
              <a:t>Hier erscheint wie gewohnt Ihr Name. Anklicken, PIN-Eingabe auf Anforderung, direkt im Lesegerät eingeben. Falls sich mehrere Dokumente im </a:t>
            </a:r>
            <a:r>
              <a:rPr lang="de-DE" dirty="0" err="1"/>
              <a:t>beA</a:t>
            </a:r>
            <a:r>
              <a:rPr lang="de-DE" dirty="0"/>
              <a:t>-Fach befinden, werden Sie mehrmals aufgefordert, die PIN-Eingabe zu wiederholen. Dokumente werden geladen und befinden sich automatisch im Postausgang „gesendete Elemente“. </a:t>
            </a:r>
          </a:p>
          <a:p>
            <a:pPr lvl="0" algn="ctr"/>
            <a:endParaRPr lang="de-DE" sz="2400" b="1" dirty="0"/>
          </a:p>
          <a:p>
            <a:pPr lvl="0"/>
            <a:endParaRPr lang="de-DE" sz="2400" dirty="0">
              <a:effectLst/>
            </a:endParaRPr>
          </a:p>
        </p:txBody>
      </p:sp>
      <p:sp>
        <p:nvSpPr>
          <p:cNvPr id="10" name="Rectangle 9">
            <a:extLst>
              <a:ext uri="{FF2B5EF4-FFF2-40B4-BE49-F238E27FC236}">
                <a16:creationId xmlns:a16="http://schemas.microsoft.com/office/drawing/2014/main" id="{7BB4DA35-A685-4E1E-9464-D33F5106C0D1}"/>
              </a:ext>
            </a:extLst>
          </p:cNvPr>
          <p:cNvSpPr>
            <a:spLocks noChangeArrowheads="1"/>
          </p:cNvSpPr>
          <p:nvPr/>
        </p:nvSpPr>
        <p:spPr bwMode="auto">
          <a:xfrm>
            <a:off x="5984425" y="4584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6" name="Grafik 5">
            <a:extLst>
              <a:ext uri="{FF2B5EF4-FFF2-40B4-BE49-F238E27FC236}">
                <a16:creationId xmlns:a16="http://schemas.microsoft.com/office/drawing/2014/main" id="{5B9BC175-5976-445E-AC4D-1876CF872862}"/>
              </a:ext>
            </a:extLst>
          </p:cNvPr>
          <p:cNvPicPr/>
          <p:nvPr/>
        </p:nvPicPr>
        <p:blipFill>
          <a:blip r:embed="rId3"/>
          <a:stretch>
            <a:fillRect/>
          </a:stretch>
        </p:blipFill>
        <p:spPr>
          <a:xfrm>
            <a:off x="3357678" y="1609344"/>
            <a:ext cx="4623206" cy="2523744"/>
          </a:xfrm>
          <a:prstGeom prst="rect">
            <a:avLst/>
          </a:prstGeom>
        </p:spPr>
      </p:pic>
    </p:spTree>
    <p:extLst>
      <p:ext uri="{BB962C8B-B14F-4D97-AF65-F5344CB8AC3E}">
        <p14:creationId xmlns:p14="http://schemas.microsoft.com/office/powerpoint/2010/main" val="3614751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298697" y="298094"/>
            <a:ext cx="11594591" cy="626181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endParaRPr lang="de-DE" b="1" dirty="0"/>
          </a:p>
          <a:p>
            <a:pPr algn="ctr"/>
            <a:r>
              <a:rPr lang="de-DE" sz="2400" b="1" dirty="0"/>
              <a:t>Erstellung eines Schriftsatzes mit Anlagenverzeichnis </a:t>
            </a:r>
            <a:endParaRPr lang="de-DE" sz="2400" dirty="0"/>
          </a:p>
          <a:p>
            <a:pPr lvl="0"/>
            <a:endParaRPr lang="de-DE" dirty="0"/>
          </a:p>
          <a:p>
            <a:pPr lvl="0"/>
            <a:endParaRPr lang="de-DE" sz="1600" b="1" dirty="0">
              <a:effectLst/>
            </a:endParaRPr>
          </a:p>
          <a:p>
            <a:pPr lvl="0"/>
            <a:r>
              <a:rPr lang="de-DE" sz="1600" dirty="0"/>
              <a:t>Wie gewohnt wird unter Eingabe von Aktennummer und Auswahl von Beteiligten ein Schriftsatz bzw. der Briefkopf aufgerufen. Um Beweis-Anlagen wie z.B. K1, K2 oder B1, B2 beizufügen und anschließend elektronisch zu versenden, ist wie folgt vorzugehen: </a:t>
            </a:r>
            <a:endParaRPr lang="de-DE" sz="1600" b="1" dirty="0">
              <a:effectLst/>
            </a:endParaRP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de-DE" sz="1600" dirty="0"/>
              <a:t>Der Cursor befindet sich, wo sich das Pfeil befindet, d.h. dort wo Sie Ihre Anlagenbezeichnung eintragen möchten.</a:t>
            </a:r>
            <a:r>
              <a:rPr lang="de-DE" sz="1600" b="1" dirty="0"/>
              <a:t> </a:t>
            </a:r>
            <a:endParaRPr lang="de-DE" sz="1600" dirty="0"/>
          </a:p>
          <a:p>
            <a:endParaRPr lang="de-DE" dirty="0"/>
          </a:p>
          <a:p>
            <a:endParaRPr lang="de-DE" dirty="0"/>
          </a:p>
          <a:p>
            <a:endParaRPr lang="de-DE" dirty="0"/>
          </a:p>
          <a:p>
            <a:pPr lvl="0" algn="ctr"/>
            <a:endParaRPr lang="de-DE" sz="2400" b="1" dirty="0"/>
          </a:p>
          <a:p>
            <a:pPr lvl="0"/>
            <a:endParaRPr lang="de-DE" sz="2400" dirty="0">
              <a:effectLst/>
            </a:endParaRPr>
          </a:p>
        </p:txBody>
      </p:sp>
      <p:sp>
        <p:nvSpPr>
          <p:cNvPr id="10" name="Rectangle 9">
            <a:extLst>
              <a:ext uri="{FF2B5EF4-FFF2-40B4-BE49-F238E27FC236}">
                <a16:creationId xmlns:a16="http://schemas.microsoft.com/office/drawing/2014/main" id="{7BB4DA35-A685-4E1E-9464-D33F5106C0D1}"/>
              </a:ext>
            </a:extLst>
          </p:cNvPr>
          <p:cNvSpPr>
            <a:spLocks noChangeArrowheads="1"/>
          </p:cNvSpPr>
          <p:nvPr/>
        </p:nvSpPr>
        <p:spPr bwMode="auto">
          <a:xfrm>
            <a:off x="5984425" y="4584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5" name="Grafik 4">
            <a:extLst>
              <a:ext uri="{FF2B5EF4-FFF2-40B4-BE49-F238E27FC236}">
                <a16:creationId xmlns:a16="http://schemas.microsoft.com/office/drawing/2014/main" id="{0D3A3612-AF20-430C-80B4-03CCB6E64655}"/>
              </a:ext>
            </a:extLst>
          </p:cNvPr>
          <p:cNvPicPr/>
          <p:nvPr/>
        </p:nvPicPr>
        <p:blipFill>
          <a:blip r:embed="rId3"/>
          <a:stretch>
            <a:fillRect/>
          </a:stretch>
        </p:blipFill>
        <p:spPr>
          <a:xfrm>
            <a:off x="3543160" y="2337054"/>
            <a:ext cx="4578985" cy="2476500"/>
          </a:xfrm>
          <a:prstGeom prst="rect">
            <a:avLst/>
          </a:prstGeom>
        </p:spPr>
      </p:pic>
      <p:sp>
        <p:nvSpPr>
          <p:cNvPr id="7" name="Pfeil: nach unten 6">
            <a:extLst>
              <a:ext uri="{FF2B5EF4-FFF2-40B4-BE49-F238E27FC236}">
                <a16:creationId xmlns:a16="http://schemas.microsoft.com/office/drawing/2014/main" id="{2FF4CF50-7B8B-4502-B02A-902DCC69272C}"/>
              </a:ext>
            </a:extLst>
          </p:cNvPr>
          <p:cNvSpPr/>
          <p:nvPr/>
        </p:nvSpPr>
        <p:spPr>
          <a:xfrm>
            <a:off x="5876237" y="3902456"/>
            <a:ext cx="297180" cy="5892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2321850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780423B7-6A7F-87E3-7E5C-027DD4B3BFB2}"/>
              </a:ext>
            </a:extLst>
          </p:cNvPr>
          <p:cNvSpPr txBox="1"/>
          <p:nvPr/>
        </p:nvSpPr>
        <p:spPr>
          <a:xfrm>
            <a:off x="138989" y="277978"/>
            <a:ext cx="11862771" cy="615553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just" defTabSz="914400" eaLnBrk="0" fontAlgn="base" hangingPunct="0">
              <a:spcBef>
                <a:spcPct val="0"/>
              </a:spcBef>
              <a:spcAft>
                <a:spcPct val="0"/>
              </a:spcAft>
              <a:tabLst>
                <a:tab pos="3376613" algn="l"/>
              </a:tabLst>
            </a:pPr>
            <a:r>
              <a:rPr lang="de-DE" altLang="de-DE" sz="1600" dirty="0">
                <a:ea typeface="Calibri" panose="020F0502020204030204" pitchFamily="34" charset="0"/>
                <a:cs typeface="Times New Roman" panose="02020603050405020304" pitchFamily="18" charset="0"/>
              </a:rPr>
              <a:t>           </a:t>
            </a:r>
          </a:p>
          <a:p>
            <a:pPr lvl="0" algn="just" defTabSz="914400" eaLnBrk="0" fontAlgn="base" hangingPunct="0">
              <a:spcBef>
                <a:spcPct val="0"/>
              </a:spcBef>
              <a:spcAft>
                <a:spcPct val="0"/>
              </a:spcAft>
              <a:tabLst>
                <a:tab pos="3376613" algn="l"/>
              </a:tabLst>
            </a:pPr>
            <a:endParaRPr lang="de-DE" altLang="de-DE" sz="1600" dirty="0">
              <a:ea typeface="Calibri" panose="020F0502020204030204" pitchFamily="34" charset="0"/>
              <a:cs typeface="Times New Roman" panose="02020603050405020304" pitchFamily="18" charset="0"/>
            </a:endParaRPr>
          </a:p>
          <a:p>
            <a:pPr lvl="0" algn="just" defTabSz="914400" eaLnBrk="0" fontAlgn="base" hangingPunct="0">
              <a:spcBef>
                <a:spcPct val="0"/>
              </a:spcBef>
              <a:spcAft>
                <a:spcPct val="0"/>
              </a:spcAft>
              <a:tabLst>
                <a:tab pos="3376613" algn="l"/>
              </a:tabLst>
            </a:pPr>
            <a:r>
              <a:rPr lang="de-DE" altLang="de-DE" sz="1600" dirty="0">
                <a:ea typeface="Calibri" panose="020F0502020204030204" pitchFamily="34" charset="0"/>
                <a:cs typeface="Times New Roman" panose="02020603050405020304" pitchFamily="18" charset="0"/>
              </a:rPr>
              <a:t>Resultiert aus dem Posteingang ein neues Mandat, kann direkt im E-Posteingang eine neue Akte angelegt werden. Hierzu wird das Kontextmenü in der Spalte Akte über die rechte Maustaste aufgerufen und der Menüpunkt „Akte anlegen“ ausgewählt. Hierfür einmal in die Spalte „Akte“ reinklicken, so dass das Feld gelb markiert ist. Rechte Maustaste „Akte anlegen“. </a:t>
            </a:r>
            <a:endParaRPr lang="de-DE" altLang="de-DE" sz="1600" dirty="0"/>
          </a:p>
          <a:p>
            <a:pPr lvl="0" algn="just" defTabSz="914400" eaLnBrk="0" fontAlgn="base" hangingPunct="0">
              <a:spcBef>
                <a:spcPct val="0"/>
              </a:spcBef>
              <a:spcAft>
                <a:spcPct val="0"/>
              </a:spcAft>
              <a:tabLst>
                <a:tab pos="3376613" algn="l"/>
              </a:tabLst>
            </a:pPr>
            <a:endParaRPr lang="de-DE" altLang="de-DE" sz="1600" dirty="0">
              <a:cs typeface="Times New Roman" panose="02020603050405020304" pitchFamily="18" charset="0"/>
            </a:endParaRPr>
          </a:p>
          <a:p>
            <a:pPr lvl="0" algn="just" defTabSz="914400" eaLnBrk="0" fontAlgn="base" hangingPunct="0">
              <a:spcBef>
                <a:spcPct val="0"/>
              </a:spcBef>
              <a:spcAft>
                <a:spcPct val="0"/>
              </a:spcAft>
              <a:tabLst>
                <a:tab pos="3376613" algn="l"/>
              </a:tabLst>
            </a:pPr>
            <a:endParaRPr lang="de-DE" altLang="de-DE" sz="1600" dirty="0">
              <a:cs typeface="Times New Roman" panose="02020603050405020304" pitchFamily="18" charset="0"/>
            </a:endParaRPr>
          </a:p>
          <a:p>
            <a:pPr algn="just" defTabSz="914400" eaLnBrk="0" fontAlgn="base" hangingPunct="0">
              <a:spcBef>
                <a:spcPct val="0"/>
              </a:spcBef>
              <a:spcAft>
                <a:spcPct val="0"/>
              </a:spcAft>
              <a:tabLst>
                <a:tab pos="3376613" algn="l"/>
              </a:tabLst>
            </a:pPr>
            <a:r>
              <a:rPr lang="de-DE" sz="1600" dirty="0"/>
              <a:t>Falls innerhalb der Kanzlei mit verschiedenen Datenpools gearbeitet wird, können die Posteingänge in die jeweiligen Datenpools zugeordnet werden. Klick mit rechter Maustaste auf die gewünschte Zeile, die Zeile ist automatisch markiert, „Alle Dokumente einer Akte zuordnen“ übernehmen. Es erscheint nun ein kleines Auswahlfenster. </a:t>
            </a:r>
          </a:p>
          <a:p>
            <a:pPr algn="just" defTabSz="914400" eaLnBrk="0" fontAlgn="base" hangingPunct="0">
              <a:spcBef>
                <a:spcPct val="0"/>
              </a:spcBef>
              <a:spcAft>
                <a:spcPct val="0"/>
              </a:spcAft>
              <a:tabLst>
                <a:tab pos="3376613" algn="l"/>
              </a:tabLst>
            </a:pPr>
            <a:endParaRPr lang="de-DE" sz="1600" i="1" dirty="0"/>
          </a:p>
          <a:p>
            <a:pPr algn="just" defTabSz="914400" eaLnBrk="0" fontAlgn="base" hangingPunct="0">
              <a:spcBef>
                <a:spcPct val="0"/>
              </a:spcBef>
              <a:spcAft>
                <a:spcPct val="0"/>
              </a:spcAft>
              <a:tabLst>
                <a:tab pos="3376613" algn="l"/>
              </a:tabLst>
            </a:pPr>
            <a:endParaRPr lang="de-DE" sz="1600" i="1" dirty="0"/>
          </a:p>
          <a:p>
            <a:r>
              <a:rPr lang="de-DE" dirty="0"/>
              <a:t>  </a:t>
            </a:r>
          </a:p>
          <a:p>
            <a:pPr lvl="0"/>
            <a:endParaRPr lang="de-DE" sz="1600" dirty="0"/>
          </a:p>
          <a:p>
            <a:r>
              <a:rPr lang="de-DE" sz="1600" dirty="0"/>
              <a:t>Über diesen farbigen Kreis kann zum Dokument gleich ein Bearbeitungsstatus hinterlegt werden. Beispielsweise </a:t>
            </a:r>
            <a:r>
              <a:rPr lang="de-DE" sz="1600" dirty="0">
                <a:solidFill>
                  <a:srgbClr val="00B050"/>
                </a:solidFill>
              </a:rPr>
              <a:t>Grün = </a:t>
            </a:r>
            <a:r>
              <a:rPr lang="de-DE" sz="1600" dirty="0"/>
              <a:t>erledigt</a:t>
            </a:r>
            <a:r>
              <a:rPr lang="de-DE" sz="1600" dirty="0">
                <a:solidFill>
                  <a:srgbClr val="FFFF00"/>
                </a:solidFill>
              </a:rPr>
              <a:t>, gelb = </a:t>
            </a:r>
            <a:r>
              <a:rPr lang="de-DE" sz="1600" dirty="0"/>
              <a:t>in Bearbeitung,</a:t>
            </a:r>
            <a:r>
              <a:rPr lang="de-DE" sz="1600" dirty="0">
                <a:solidFill>
                  <a:srgbClr val="FF0000"/>
                </a:solidFill>
              </a:rPr>
              <a:t> rot = </a:t>
            </a:r>
            <a:r>
              <a:rPr lang="de-DE" sz="1600" dirty="0"/>
              <a:t>überfällig. Die Farben und Bezeichnungen können beliebig über die „drei Punkte“ angelegt oder geändert werden. Dieser Status ist in der E-Akte und im E-Postkorb sichtbar. </a:t>
            </a:r>
          </a:p>
          <a:p>
            <a:endParaRPr lang="de-DE" sz="1600" dirty="0"/>
          </a:p>
          <a:p>
            <a:r>
              <a:rPr lang="de-DE" sz="1600" b="1" u="sng" dirty="0"/>
              <a:t>Tageskalender</a:t>
            </a:r>
            <a:endParaRPr lang="de-DE" sz="1600" dirty="0"/>
          </a:p>
          <a:p>
            <a:r>
              <a:rPr lang="de-DE" sz="1600" dirty="0"/>
              <a:t>Mit der Funktion (rechts oben) Tageskalender können alle eingetragenen Termine in der Kategorie Gerichtstermine, Allgemeine Termine und Fristen über die „</a:t>
            </a:r>
            <a:r>
              <a:rPr lang="de-DE" sz="1600" i="1" dirty="0"/>
              <a:t>Tagesübersicht“</a:t>
            </a:r>
            <a:r>
              <a:rPr lang="de-DE" sz="1600" dirty="0"/>
              <a:t> eingesehen und direkt eingetragen werden. </a:t>
            </a:r>
          </a:p>
          <a:p>
            <a:endParaRPr lang="de-DE" sz="1600" dirty="0"/>
          </a:p>
          <a:p>
            <a:pPr lvl="0" algn="just" defTabSz="914400" eaLnBrk="0" fontAlgn="base" hangingPunct="0">
              <a:spcBef>
                <a:spcPct val="0"/>
              </a:spcBef>
              <a:spcAft>
                <a:spcPct val="0"/>
              </a:spcAft>
              <a:tabLst>
                <a:tab pos="3376613" algn="l"/>
              </a:tabLst>
            </a:pPr>
            <a:endParaRPr lang="de-DE" altLang="de-DE" sz="2400" dirty="0">
              <a:latin typeface="Arial" panose="020B0604020202020204" pitchFamily="34" charset="0"/>
            </a:endParaRPr>
          </a:p>
        </p:txBody>
      </p:sp>
      <p:pic>
        <p:nvPicPr>
          <p:cNvPr id="6" name="Grafik 5" descr="Daumen hoch">
            <a:extLst>
              <a:ext uri="{FF2B5EF4-FFF2-40B4-BE49-F238E27FC236}">
                <a16:creationId xmlns:a16="http://schemas.microsoft.com/office/drawing/2014/main" id="{10C9329E-4014-419C-BD00-FBB666C8965F}"/>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240" y="0"/>
            <a:ext cx="760736" cy="724205"/>
          </a:xfrm>
          <a:prstGeom prst="rect">
            <a:avLst/>
          </a:prstGeom>
        </p:spPr>
      </p:pic>
      <p:pic>
        <p:nvPicPr>
          <p:cNvPr id="9" name="Grafik 8">
            <a:extLst>
              <a:ext uri="{FF2B5EF4-FFF2-40B4-BE49-F238E27FC236}">
                <a16:creationId xmlns:a16="http://schemas.microsoft.com/office/drawing/2014/main" id="{760C077E-3488-4703-8A15-68B6AF9D26CC}"/>
              </a:ext>
            </a:extLst>
          </p:cNvPr>
          <p:cNvPicPr>
            <a:picLocks noChangeAspect="1"/>
          </p:cNvPicPr>
          <p:nvPr/>
        </p:nvPicPr>
        <p:blipFill>
          <a:blip r:embed="rId4"/>
          <a:stretch>
            <a:fillRect/>
          </a:stretch>
        </p:blipFill>
        <p:spPr>
          <a:xfrm>
            <a:off x="241446" y="3355743"/>
            <a:ext cx="838200" cy="523875"/>
          </a:xfrm>
          <a:prstGeom prst="rect">
            <a:avLst/>
          </a:prstGeom>
        </p:spPr>
      </p:pic>
    </p:spTree>
    <p:extLst>
      <p:ext uri="{BB962C8B-B14F-4D97-AF65-F5344CB8AC3E}">
        <p14:creationId xmlns:p14="http://schemas.microsoft.com/office/powerpoint/2010/main" val="1358739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298697" y="298094"/>
            <a:ext cx="11594591" cy="626181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endParaRPr lang="de-DE" b="1" dirty="0"/>
          </a:p>
          <a:p>
            <a:pPr algn="ctr"/>
            <a:r>
              <a:rPr lang="de-DE" sz="2400" b="1" dirty="0"/>
              <a:t>Erstellung eines Schriftsatzes mit Anlagenverzeichnis </a:t>
            </a:r>
            <a:endParaRPr lang="de-DE" sz="2400" dirty="0"/>
          </a:p>
          <a:p>
            <a:pPr lvl="0"/>
            <a:endParaRPr lang="de-DE" dirty="0"/>
          </a:p>
          <a:p>
            <a:pPr lvl="0"/>
            <a:endParaRPr lang="de-DE" sz="1600" b="1" dirty="0">
              <a:effectLst/>
            </a:endParaRPr>
          </a:p>
          <a:p>
            <a:r>
              <a:rPr lang="de-DE" sz="1600" dirty="0"/>
              <a:t>Oben in der Schnittstellen-Leiste sehen Sie die folgende Funktion: </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de-DE" sz="1600" dirty="0"/>
              <a:t>Anklicken – „Anlagenbezug einfügen“ – es öffnet sich das folgende Fenster: </a:t>
            </a:r>
          </a:p>
          <a:p>
            <a:endParaRPr lang="de-DE" dirty="0"/>
          </a:p>
          <a:p>
            <a:endParaRPr lang="de-DE" dirty="0"/>
          </a:p>
          <a:p>
            <a:pPr lvl="0" algn="ctr"/>
            <a:endParaRPr lang="de-DE" sz="2400" b="1" dirty="0"/>
          </a:p>
          <a:p>
            <a:pPr lvl="0"/>
            <a:endParaRPr lang="de-DE" sz="2400" dirty="0">
              <a:effectLst/>
            </a:endParaRPr>
          </a:p>
        </p:txBody>
      </p:sp>
      <p:sp>
        <p:nvSpPr>
          <p:cNvPr id="10" name="Rectangle 9">
            <a:extLst>
              <a:ext uri="{FF2B5EF4-FFF2-40B4-BE49-F238E27FC236}">
                <a16:creationId xmlns:a16="http://schemas.microsoft.com/office/drawing/2014/main" id="{7BB4DA35-A685-4E1E-9464-D33F5106C0D1}"/>
              </a:ext>
            </a:extLst>
          </p:cNvPr>
          <p:cNvSpPr>
            <a:spLocks noChangeArrowheads="1"/>
          </p:cNvSpPr>
          <p:nvPr/>
        </p:nvSpPr>
        <p:spPr bwMode="auto">
          <a:xfrm>
            <a:off x="5984425" y="4584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6" name="Grafik 5">
            <a:extLst>
              <a:ext uri="{FF2B5EF4-FFF2-40B4-BE49-F238E27FC236}">
                <a16:creationId xmlns:a16="http://schemas.microsoft.com/office/drawing/2014/main" id="{F10CD93D-DB95-4FAB-AB1D-BF36C23F5FDA}"/>
              </a:ext>
            </a:extLst>
          </p:cNvPr>
          <p:cNvPicPr/>
          <p:nvPr/>
        </p:nvPicPr>
        <p:blipFill>
          <a:blip r:embed="rId3"/>
          <a:stretch>
            <a:fillRect/>
          </a:stretch>
        </p:blipFill>
        <p:spPr>
          <a:xfrm>
            <a:off x="3751130" y="1984654"/>
            <a:ext cx="4515046" cy="2798419"/>
          </a:xfrm>
          <a:prstGeom prst="rect">
            <a:avLst/>
          </a:prstGeom>
        </p:spPr>
      </p:pic>
      <p:sp>
        <p:nvSpPr>
          <p:cNvPr id="8" name="Pfeil: nach unten 7">
            <a:extLst>
              <a:ext uri="{FF2B5EF4-FFF2-40B4-BE49-F238E27FC236}">
                <a16:creationId xmlns:a16="http://schemas.microsoft.com/office/drawing/2014/main" id="{AD130E9F-7209-4812-AD29-12689174CF5F}"/>
              </a:ext>
            </a:extLst>
          </p:cNvPr>
          <p:cNvSpPr/>
          <p:nvPr/>
        </p:nvSpPr>
        <p:spPr>
          <a:xfrm rot="2506742">
            <a:off x="6242322" y="1690013"/>
            <a:ext cx="297180" cy="5892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4286365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298697" y="298094"/>
            <a:ext cx="11594591" cy="626181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endParaRPr lang="de-DE" b="1" dirty="0"/>
          </a:p>
          <a:p>
            <a:pPr algn="ctr"/>
            <a:r>
              <a:rPr lang="de-DE" sz="2400" b="1" dirty="0"/>
              <a:t>Erstellung eines Schriftsatzes mit Anlagenverzeichnis </a:t>
            </a:r>
            <a:endParaRPr lang="de-DE" sz="2400" dirty="0"/>
          </a:p>
          <a:p>
            <a:pPr lvl="0"/>
            <a:endParaRPr lang="de-DE" dirty="0"/>
          </a:p>
          <a:p>
            <a:pPr lvl="0"/>
            <a:endParaRPr lang="de-DE" sz="1600" b="1" dirty="0">
              <a:effectLst/>
            </a:endParaRP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pPr lvl="0" algn="ctr"/>
            <a:endParaRPr lang="de-DE" sz="2400" b="1" dirty="0"/>
          </a:p>
          <a:p>
            <a:pPr lvl="0"/>
            <a:endParaRPr lang="de-DE" sz="2400" dirty="0">
              <a:effectLst/>
            </a:endParaRPr>
          </a:p>
        </p:txBody>
      </p:sp>
      <p:sp>
        <p:nvSpPr>
          <p:cNvPr id="10" name="Rectangle 9">
            <a:extLst>
              <a:ext uri="{FF2B5EF4-FFF2-40B4-BE49-F238E27FC236}">
                <a16:creationId xmlns:a16="http://schemas.microsoft.com/office/drawing/2014/main" id="{7BB4DA35-A685-4E1E-9464-D33F5106C0D1}"/>
              </a:ext>
            </a:extLst>
          </p:cNvPr>
          <p:cNvSpPr>
            <a:spLocks noChangeArrowheads="1"/>
          </p:cNvSpPr>
          <p:nvPr/>
        </p:nvSpPr>
        <p:spPr bwMode="auto">
          <a:xfrm>
            <a:off x="5984425" y="4584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7" name="Grafik 6">
            <a:extLst>
              <a:ext uri="{FF2B5EF4-FFF2-40B4-BE49-F238E27FC236}">
                <a16:creationId xmlns:a16="http://schemas.microsoft.com/office/drawing/2014/main" id="{8C3CAE9C-D7F4-4856-9442-5364483044B6}"/>
              </a:ext>
            </a:extLst>
          </p:cNvPr>
          <p:cNvPicPr/>
          <p:nvPr/>
        </p:nvPicPr>
        <p:blipFill>
          <a:blip r:embed="rId3"/>
          <a:stretch>
            <a:fillRect/>
          </a:stretch>
        </p:blipFill>
        <p:spPr>
          <a:xfrm>
            <a:off x="4071124" y="1747419"/>
            <a:ext cx="3479165" cy="2758440"/>
          </a:xfrm>
          <a:prstGeom prst="rect">
            <a:avLst/>
          </a:prstGeom>
        </p:spPr>
      </p:pic>
      <p:sp>
        <p:nvSpPr>
          <p:cNvPr id="9" name="Pfeil: nach unten 8">
            <a:extLst>
              <a:ext uri="{FF2B5EF4-FFF2-40B4-BE49-F238E27FC236}">
                <a16:creationId xmlns:a16="http://schemas.microsoft.com/office/drawing/2014/main" id="{E6A2E19C-396C-4867-867A-A616A61A08C5}"/>
              </a:ext>
            </a:extLst>
          </p:cNvPr>
          <p:cNvSpPr/>
          <p:nvPr/>
        </p:nvSpPr>
        <p:spPr>
          <a:xfrm rot="5400000">
            <a:off x="7682788" y="2801735"/>
            <a:ext cx="351155" cy="78635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 name="Textfeld 2">
            <a:extLst>
              <a:ext uri="{FF2B5EF4-FFF2-40B4-BE49-F238E27FC236}">
                <a16:creationId xmlns:a16="http://schemas.microsoft.com/office/drawing/2014/main" id="{EFD57601-4680-43C4-8F41-8C1C861ED11C}"/>
              </a:ext>
            </a:extLst>
          </p:cNvPr>
          <p:cNvSpPr txBox="1"/>
          <p:nvPr/>
        </p:nvSpPr>
        <p:spPr>
          <a:xfrm>
            <a:off x="8251546" y="2531059"/>
            <a:ext cx="2457907" cy="1077218"/>
          </a:xfrm>
          <a:prstGeom prst="rect">
            <a:avLst/>
          </a:prstGeom>
          <a:noFill/>
        </p:spPr>
        <p:txBody>
          <a:bodyPr wrap="square" rtlCol="0">
            <a:spAutoFit/>
          </a:bodyPr>
          <a:lstStyle/>
          <a:p>
            <a:r>
              <a:rPr lang="de-DE" sz="1600" dirty="0"/>
              <a:t>Hier bestimmen Sie, ob Sie K für Kläger B für Beklagte etc. übernehmen. </a:t>
            </a:r>
          </a:p>
        </p:txBody>
      </p:sp>
      <p:sp>
        <p:nvSpPr>
          <p:cNvPr id="11" name="Pfeil: nach oben 10">
            <a:extLst>
              <a:ext uri="{FF2B5EF4-FFF2-40B4-BE49-F238E27FC236}">
                <a16:creationId xmlns:a16="http://schemas.microsoft.com/office/drawing/2014/main" id="{1D630C21-AB2B-4B7A-897C-F10E91FC7DDF}"/>
              </a:ext>
            </a:extLst>
          </p:cNvPr>
          <p:cNvSpPr/>
          <p:nvPr/>
        </p:nvSpPr>
        <p:spPr>
          <a:xfrm rot="19413482">
            <a:off x="7455775" y="3904570"/>
            <a:ext cx="182245" cy="45783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5" name="Textfeld 4">
            <a:extLst>
              <a:ext uri="{FF2B5EF4-FFF2-40B4-BE49-F238E27FC236}">
                <a16:creationId xmlns:a16="http://schemas.microsoft.com/office/drawing/2014/main" id="{4DB284A4-66D7-41E6-A430-43B6A2DD5FB7}"/>
              </a:ext>
            </a:extLst>
          </p:cNvPr>
          <p:cNvSpPr txBox="1"/>
          <p:nvPr/>
        </p:nvSpPr>
        <p:spPr>
          <a:xfrm>
            <a:off x="7808551" y="4273078"/>
            <a:ext cx="3354444" cy="1569660"/>
          </a:xfrm>
          <a:prstGeom prst="rect">
            <a:avLst/>
          </a:prstGeom>
          <a:noFill/>
        </p:spPr>
        <p:txBody>
          <a:bodyPr wrap="square" rtlCol="0">
            <a:spAutoFit/>
          </a:bodyPr>
          <a:lstStyle/>
          <a:p>
            <a:r>
              <a:rPr lang="de-DE" sz="1600" dirty="0"/>
              <a:t>Nach Aktivierung der Datei </a:t>
            </a:r>
          </a:p>
          <a:p>
            <a:r>
              <a:rPr lang="de-DE" sz="1600" dirty="0"/>
              <a:t>„E-Akte“ erscheint hier die Karteikarte. Mit einem Klick öffnet sich automatisch die E-Akte, aus der die Anlage entnommen werden kann</a:t>
            </a:r>
          </a:p>
        </p:txBody>
      </p:sp>
      <p:sp>
        <p:nvSpPr>
          <p:cNvPr id="12" name="Pfeil: nach unten 11">
            <a:extLst>
              <a:ext uri="{FF2B5EF4-FFF2-40B4-BE49-F238E27FC236}">
                <a16:creationId xmlns:a16="http://schemas.microsoft.com/office/drawing/2014/main" id="{773E4D18-23A5-458F-B5B0-8F2926C09A85}"/>
              </a:ext>
            </a:extLst>
          </p:cNvPr>
          <p:cNvSpPr/>
          <p:nvPr/>
        </p:nvSpPr>
        <p:spPr>
          <a:xfrm rot="16200000">
            <a:off x="3365331" y="3558367"/>
            <a:ext cx="304800" cy="9784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 name="Textfeld 14">
            <a:extLst>
              <a:ext uri="{FF2B5EF4-FFF2-40B4-BE49-F238E27FC236}">
                <a16:creationId xmlns:a16="http://schemas.microsoft.com/office/drawing/2014/main" id="{8FD27AE0-3FEA-4DF5-8EB7-C83397069909}"/>
              </a:ext>
            </a:extLst>
          </p:cNvPr>
          <p:cNvSpPr txBox="1"/>
          <p:nvPr/>
        </p:nvSpPr>
        <p:spPr>
          <a:xfrm>
            <a:off x="591960" y="3738067"/>
            <a:ext cx="2748872" cy="1815882"/>
          </a:xfrm>
          <a:prstGeom prst="rect">
            <a:avLst/>
          </a:prstGeom>
          <a:noFill/>
        </p:spPr>
        <p:txBody>
          <a:bodyPr wrap="square" rtlCol="0">
            <a:spAutoFit/>
          </a:bodyPr>
          <a:lstStyle/>
          <a:p>
            <a:r>
              <a:rPr lang="de-DE" sz="1600" dirty="0"/>
              <a:t>Befinden sich bereits Anlagen zu Ihrem Schriftsatz z.B. Mietvertrag, Kündigung etc. bereits in der E-Akte, so klicken Sie „Datei aus E-Akte anhängen“.</a:t>
            </a:r>
          </a:p>
        </p:txBody>
      </p:sp>
      <p:sp>
        <p:nvSpPr>
          <p:cNvPr id="16" name="Pfeil: nach oben 15">
            <a:extLst>
              <a:ext uri="{FF2B5EF4-FFF2-40B4-BE49-F238E27FC236}">
                <a16:creationId xmlns:a16="http://schemas.microsoft.com/office/drawing/2014/main" id="{5E0590A5-9051-4F7F-8062-8FD574B486D4}"/>
              </a:ext>
            </a:extLst>
          </p:cNvPr>
          <p:cNvSpPr/>
          <p:nvPr/>
        </p:nvSpPr>
        <p:spPr>
          <a:xfrm rot="21139787">
            <a:off x="6848788" y="4515974"/>
            <a:ext cx="182245" cy="45783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620534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298697" y="298094"/>
            <a:ext cx="11594591" cy="626181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endParaRPr lang="de-DE" b="1" dirty="0"/>
          </a:p>
          <a:p>
            <a:pPr algn="ctr"/>
            <a:r>
              <a:rPr lang="de-DE" sz="2400" b="1" dirty="0"/>
              <a:t>Erstellung eines Schriftsatzes mit Anlagenverzeichnis </a:t>
            </a:r>
            <a:endParaRPr lang="de-DE" sz="2400" dirty="0"/>
          </a:p>
          <a:p>
            <a:pPr lvl="0"/>
            <a:endParaRPr lang="de-DE" dirty="0"/>
          </a:p>
          <a:p>
            <a:pPr lvl="0"/>
            <a:endParaRPr lang="de-DE" sz="1600" b="1" dirty="0">
              <a:effectLst/>
            </a:endParaRP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sz="1600" dirty="0"/>
          </a:p>
          <a:p>
            <a:r>
              <a:rPr lang="de-DE" sz="1600" dirty="0"/>
              <a:t>Ihre Anlage z.B. der Mietvertrag wurde für die elektronische Versendung vorgemerkt (siehe Cursor links) und automatisch mit Anlagenstempel (Anl. K 1) versehen. So können weitere Anlagen festgelegt werden. </a:t>
            </a:r>
          </a:p>
          <a:p>
            <a:endParaRPr lang="de-DE" dirty="0"/>
          </a:p>
          <a:p>
            <a:endParaRPr lang="de-DE" dirty="0"/>
          </a:p>
          <a:p>
            <a:pPr lvl="0" algn="ctr"/>
            <a:endParaRPr lang="de-DE" sz="2400" b="1" dirty="0"/>
          </a:p>
          <a:p>
            <a:pPr lvl="0"/>
            <a:endParaRPr lang="de-DE" sz="2400" dirty="0">
              <a:effectLst/>
            </a:endParaRPr>
          </a:p>
        </p:txBody>
      </p:sp>
      <p:sp>
        <p:nvSpPr>
          <p:cNvPr id="10" name="Rectangle 9">
            <a:extLst>
              <a:ext uri="{FF2B5EF4-FFF2-40B4-BE49-F238E27FC236}">
                <a16:creationId xmlns:a16="http://schemas.microsoft.com/office/drawing/2014/main" id="{7BB4DA35-A685-4E1E-9464-D33F5106C0D1}"/>
              </a:ext>
            </a:extLst>
          </p:cNvPr>
          <p:cNvSpPr>
            <a:spLocks noChangeArrowheads="1"/>
          </p:cNvSpPr>
          <p:nvPr/>
        </p:nvSpPr>
        <p:spPr bwMode="auto">
          <a:xfrm>
            <a:off x="5984425" y="4584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14" name="Grafik 13">
            <a:extLst>
              <a:ext uri="{FF2B5EF4-FFF2-40B4-BE49-F238E27FC236}">
                <a16:creationId xmlns:a16="http://schemas.microsoft.com/office/drawing/2014/main" id="{90C1A806-8DAB-4B67-A6F2-F1367A105D4B}"/>
              </a:ext>
            </a:extLst>
          </p:cNvPr>
          <p:cNvPicPr/>
          <p:nvPr/>
        </p:nvPicPr>
        <p:blipFill>
          <a:blip r:embed="rId3"/>
          <a:stretch>
            <a:fillRect/>
          </a:stretch>
        </p:blipFill>
        <p:spPr>
          <a:xfrm>
            <a:off x="2860243" y="1622627"/>
            <a:ext cx="6004542" cy="3278557"/>
          </a:xfrm>
          <a:prstGeom prst="rect">
            <a:avLst/>
          </a:prstGeom>
        </p:spPr>
      </p:pic>
      <p:sp>
        <p:nvSpPr>
          <p:cNvPr id="16" name="Pfeil: nach unten 15">
            <a:extLst>
              <a:ext uri="{FF2B5EF4-FFF2-40B4-BE49-F238E27FC236}">
                <a16:creationId xmlns:a16="http://schemas.microsoft.com/office/drawing/2014/main" id="{C0F852BB-1551-4FB0-B126-2DE51849F28D}"/>
              </a:ext>
            </a:extLst>
          </p:cNvPr>
          <p:cNvSpPr/>
          <p:nvPr/>
        </p:nvSpPr>
        <p:spPr>
          <a:xfrm rot="19251067">
            <a:off x="4053391" y="3355281"/>
            <a:ext cx="351155" cy="78635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7" name="Pfeil: nach unten 16">
            <a:extLst>
              <a:ext uri="{FF2B5EF4-FFF2-40B4-BE49-F238E27FC236}">
                <a16:creationId xmlns:a16="http://schemas.microsoft.com/office/drawing/2014/main" id="{C7AA847B-4B59-477B-B2A0-7567B932E5CE}"/>
              </a:ext>
            </a:extLst>
          </p:cNvPr>
          <p:cNvSpPr/>
          <p:nvPr/>
        </p:nvSpPr>
        <p:spPr>
          <a:xfrm rot="1019106">
            <a:off x="6203191" y="3296045"/>
            <a:ext cx="351155" cy="78635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3895931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298697" y="298094"/>
            <a:ext cx="11594591" cy="626181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endParaRPr lang="de-DE" b="1" dirty="0"/>
          </a:p>
          <a:p>
            <a:pPr algn="ctr"/>
            <a:r>
              <a:rPr lang="de-DE" sz="2400" b="1" dirty="0"/>
              <a:t>Erstellung eines Schriftsatzes mit Anlagenverzeichnis </a:t>
            </a:r>
            <a:endParaRPr lang="de-DE" sz="2400" dirty="0"/>
          </a:p>
          <a:p>
            <a:pPr lvl="0"/>
            <a:endParaRPr lang="de-DE" dirty="0"/>
          </a:p>
          <a:p>
            <a:pPr lvl="0"/>
            <a:endParaRPr lang="de-DE" sz="1600" b="1" dirty="0">
              <a:effectLst/>
            </a:endParaRPr>
          </a:p>
          <a:p>
            <a:endParaRPr lang="de-DE" dirty="0"/>
          </a:p>
          <a:p>
            <a:r>
              <a:rPr lang="de-DE" sz="1600" dirty="0"/>
              <a:t>Am Ende des Schriftsatzes sollten die Anlagen der Ordnung halber aufgelistet werden. Hierzu nochmals oben in der Leiste diesmal „Anlagenverzeichnis“ übernehmen. </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sz="1600" dirty="0"/>
          </a:p>
          <a:p>
            <a:endParaRPr lang="de-DE" dirty="0"/>
          </a:p>
          <a:p>
            <a:endParaRPr lang="de-DE" dirty="0"/>
          </a:p>
          <a:p>
            <a:pPr lvl="0" algn="ctr"/>
            <a:endParaRPr lang="de-DE" sz="2400" b="1" dirty="0"/>
          </a:p>
          <a:p>
            <a:pPr lvl="0"/>
            <a:endParaRPr lang="de-DE" sz="2400" dirty="0">
              <a:effectLst/>
            </a:endParaRPr>
          </a:p>
        </p:txBody>
      </p:sp>
      <p:sp>
        <p:nvSpPr>
          <p:cNvPr id="10" name="Rectangle 9">
            <a:extLst>
              <a:ext uri="{FF2B5EF4-FFF2-40B4-BE49-F238E27FC236}">
                <a16:creationId xmlns:a16="http://schemas.microsoft.com/office/drawing/2014/main" id="{7BB4DA35-A685-4E1E-9464-D33F5106C0D1}"/>
              </a:ext>
            </a:extLst>
          </p:cNvPr>
          <p:cNvSpPr>
            <a:spLocks noChangeArrowheads="1"/>
          </p:cNvSpPr>
          <p:nvPr/>
        </p:nvSpPr>
        <p:spPr bwMode="auto">
          <a:xfrm>
            <a:off x="5984425" y="4584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7" name="Grafik 6">
            <a:extLst>
              <a:ext uri="{FF2B5EF4-FFF2-40B4-BE49-F238E27FC236}">
                <a16:creationId xmlns:a16="http://schemas.microsoft.com/office/drawing/2014/main" id="{CC6A0B21-0AEA-46B0-897B-60EDF432B4AF}"/>
              </a:ext>
            </a:extLst>
          </p:cNvPr>
          <p:cNvPicPr/>
          <p:nvPr/>
        </p:nvPicPr>
        <p:blipFill>
          <a:blip r:embed="rId3"/>
          <a:stretch>
            <a:fillRect/>
          </a:stretch>
        </p:blipFill>
        <p:spPr>
          <a:xfrm>
            <a:off x="841247" y="2574950"/>
            <a:ext cx="4118459" cy="3277209"/>
          </a:xfrm>
          <a:prstGeom prst="rect">
            <a:avLst/>
          </a:prstGeom>
        </p:spPr>
      </p:pic>
      <p:sp>
        <p:nvSpPr>
          <p:cNvPr id="8" name="Pfeil: nach rechts 7">
            <a:extLst>
              <a:ext uri="{FF2B5EF4-FFF2-40B4-BE49-F238E27FC236}">
                <a16:creationId xmlns:a16="http://schemas.microsoft.com/office/drawing/2014/main" id="{DD49D6EC-7850-4E9B-90A0-07212DA50C56}"/>
              </a:ext>
            </a:extLst>
          </p:cNvPr>
          <p:cNvSpPr/>
          <p:nvPr/>
        </p:nvSpPr>
        <p:spPr>
          <a:xfrm rot="13853045">
            <a:off x="2901565" y="3099662"/>
            <a:ext cx="586740" cy="2819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Grafik 8">
            <a:extLst>
              <a:ext uri="{FF2B5EF4-FFF2-40B4-BE49-F238E27FC236}">
                <a16:creationId xmlns:a16="http://schemas.microsoft.com/office/drawing/2014/main" id="{055206FF-1791-4217-8F1A-793FB575006C}"/>
              </a:ext>
            </a:extLst>
          </p:cNvPr>
          <p:cNvPicPr/>
          <p:nvPr/>
        </p:nvPicPr>
        <p:blipFill>
          <a:blip r:embed="rId4"/>
          <a:stretch>
            <a:fillRect/>
          </a:stretch>
        </p:blipFill>
        <p:spPr>
          <a:xfrm>
            <a:off x="6207562" y="2558491"/>
            <a:ext cx="4260489" cy="3293668"/>
          </a:xfrm>
          <a:prstGeom prst="rect">
            <a:avLst/>
          </a:prstGeom>
        </p:spPr>
      </p:pic>
      <p:sp>
        <p:nvSpPr>
          <p:cNvPr id="11" name="Pfeil: nach unten 10">
            <a:extLst>
              <a:ext uri="{FF2B5EF4-FFF2-40B4-BE49-F238E27FC236}">
                <a16:creationId xmlns:a16="http://schemas.microsoft.com/office/drawing/2014/main" id="{C33D1DD1-229D-4AB0-808A-40F012DEE621}"/>
              </a:ext>
            </a:extLst>
          </p:cNvPr>
          <p:cNvSpPr/>
          <p:nvPr/>
        </p:nvSpPr>
        <p:spPr>
          <a:xfrm rot="9019577">
            <a:off x="7885163" y="5019510"/>
            <a:ext cx="245110" cy="65214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2552619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298697" y="298094"/>
            <a:ext cx="11594591" cy="626181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endParaRPr lang="de-DE" sz="1600" b="1" dirty="0">
              <a:effectLst/>
            </a:endParaRPr>
          </a:p>
          <a:p>
            <a:endParaRPr lang="de-DE" dirty="0"/>
          </a:p>
          <a:p>
            <a:pPr lvl="0" algn="ctr"/>
            <a:r>
              <a:rPr lang="de-DE" sz="2400" b="1" dirty="0"/>
              <a:t>Versendung des Schriftsatzes per </a:t>
            </a:r>
            <a:r>
              <a:rPr lang="de-DE" sz="2400" b="1" dirty="0" err="1"/>
              <a:t>beA</a:t>
            </a:r>
            <a:r>
              <a:rPr lang="de-DE" sz="2400" b="1" dirty="0"/>
              <a:t> über die Word-Schnittstelle </a:t>
            </a:r>
            <a:endParaRPr lang="de-DE" sz="2400" dirty="0"/>
          </a:p>
          <a:p>
            <a:endParaRPr lang="de-DE" dirty="0"/>
          </a:p>
          <a:p>
            <a:endParaRPr lang="de-DE" dirty="0"/>
          </a:p>
          <a:p>
            <a:endParaRPr lang="de-DE" dirty="0"/>
          </a:p>
          <a:p>
            <a:r>
              <a:rPr lang="de-DE" sz="1600" dirty="0"/>
              <a:t>Über die neue Funktion E-Versand ist die Versendung eines gefertigten Schriftsatzes einmal per </a:t>
            </a:r>
            <a:r>
              <a:rPr lang="de-DE" sz="1600" dirty="0" err="1"/>
              <a:t>beA</a:t>
            </a:r>
            <a:r>
              <a:rPr lang="de-DE" sz="1600" dirty="0"/>
              <a:t> an das Gericht und gleichzeitig zur Kenntnisnahme an den Mandanten möglich. Wird der E-Versand Original gewählt, so wird auch das geschriebene Schriftstück in der Anlage im Original-Format (in diesem Fall in Word-Datei) versendet. Der E-Versand </a:t>
            </a:r>
            <a:r>
              <a:rPr lang="de-DE" sz="1600" dirty="0" err="1"/>
              <a:t>pdf</a:t>
            </a:r>
            <a:r>
              <a:rPr lang="de-DE" sz="1600" dirty="0"/>
              <a:t> dagegen wird als </a:t>
            </a:r>
            <a:r>
              <a:rPr lang="de-DE" sz="1600" dirty="0" err="1"/>
              <a:t>pdf</a:t>
            </a:r>
            <a:r>
              <a:rPr lang="de-DE" sz="1600" dirty="0"/>
              <a:t>-Datei als Anlage direkt beigefügt.</a:t>
            </a:r>
          </a:p>
          <a:p>
            <a:endParaRPr lang="de-DE" dirty="0"/>
          </a:p>
          <a:p>
            <a:endParaRPr lang="de-DE" dirty="0"/>
          </a:p>
          <a:p>
            <a:endParaRPr lang="de-DE" dirty="0"/>
          </a:p>
          <a:p>
            <a:endParaRPr lang="de-DE" dirty="0"/>
          </a:p>
          <a:p>
            <a:endParaRPr lang="de-DE" dirty="0"/>
          </a:p>
          <a:p>
            <a:endParaRPr lang="de-DE" dirty="0"/>
          </a:p>
          <a:p>
            <a:endParaRPr lang="de-DE" dirty="0"/>
          </a:p>
          <a:p>
            <a:endParaRPr lang="de-DE" sz="1600" dirty="0"/>
          </a:p>
          <a:p>
            <a:endParaRPr lang="de-DE" dirty="0"/>
          </a:p>
          <a:p>
            <a:endParaRPr lang="de-DE" dirty="0"/>
          </a:p>
          <a:p>
            <a:pPr lvl="0" algn="ctr"/>
            <a:endParaRPr lang="de-DE" sz="2400" b="1" dirty="0"/>
          </a:p>
          <a:p>
            <a:pPr lvl="0"/>
            <a:endParaRPr lang="de-DE" sz="2400" dirty="0">
              <a:effectLst/>
            </a:endParaRPr>
          </a:p>
        </p:txBody>
      </p:sp>
      <p:sp>
        <p:nvSpPr>
          <p:cNvPr id="10" name="Rectangle 9">
            <a:extLst>
              <a:ext uri="{FF2B5EF4-FFF2-40B4-BE49-F238E27FC236}">
                <a16:creationId xmlns:a16="http://schemas.microsoft.com/office/drawing/2014/main" id="{7BB4DA35-A685-4E1E-9464-D33F5106C0D1}"/>
              </a:ext>
            </a:extLst>
          </p:cNvPr>
          <p:cNvSpPr>
            <a:spLocks noChangeArrowheads="1"/>
          </p:cNvSpPr>
          <p:nvPr/>
        </p:nvSpPr>
        <p:spPr bwMode="auto">
          <a:xfrm>
            <a:off x="5984425" y="4584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12" name="Grafik 11">
            <a:extLst>
              <a:ext uri="{FF2B5EF4-FFF2-40B4-BE49-F238E27FC236}">
                <a16:creationId xmlns:a16="http://schemas.microsoft.com/office/drawing/2014/main" id="{3459D7CF-7D82-48E7-9BA7-00A85190437F}"/>
              </a:ext>
            </a:extLst>
          </p:cNvPr>
          <p:cNvPicPr/>
          <p:nvPr/>
        </p:nvPicPr>
        <p:blipFill>
          <a:blip r:embed="rId3"/>
          <a:stretch>
            <a:fillRect/>
          </a:stretch>
        </p:blipFill>
        <p:spPr>
          <a:xfrm>
            <a:off x="3032760" y="3341700"/>
            <a:ext cx="5760720" cy="3115310"/>
          </a:xfrm>
          <a:prstGeom prst="rect">
            <a:avLst/>
          </a:prstGeom>
        </p:spPr>
      </p:pic>
      <p:sp>
        <p:nvSpPr>
          <p:cNvPr id="13" name="Pfeil: nach links 12">
            <a:extLst>
              <a:ext uri="{FF2B5EF4-FFF2-40B4-BE49-F238E27FC236}">
                <a16:creationId xmlns:a16="http://schemas.microsoft.com/office/drawing/2014/main" id="{4F23A595-D58E-44E6-A557-DF28D16C91F0}"/>
              </a:ext>
            </a:extLst>
          </p:cNvPr>
          <p:cNvSpPr/>
          <p:nvPr/>
        </p:nvSpPr>
        <p:spPr>
          <a:xfrm rot="5913521">
            <a:off x="4029608" y="3969665"/>
            <a:ext cx="723900" cy="33782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2824209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298697" y="298094"/>
            <a:ext cx="11594591" cy="626181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endParaRPr lang="de-DE" sz="1600" b="1" dirty="0">
              <a:effectLst/>
            </a:endParaRPr>
          </a:p>
          <a:p>
            <a:endParaRPr lang="de-DE" dirty="0"/>
          </a:p>
          <a:p>
            <a:pPr lvl="0" algn="ctr"/>
            <a:r>
              <a:rPr lang="de-DE" sz="2400" b="1" dirty="0"/>
              <a:t>Versendung des Schriftsatzes per </a:t>
            </a:r>
            <a:r>
              <a:rPr lang="de-DE" sz="2400" b="1" dirty="0" err="1"/>
              <a:t>beA</a:t>
            </a:r>
            <a:r>
              <a:rPr lang="de-DE" sz="2400" b="1" dirty="0"/>
              <a:t> über die Word-Schnittstelle </a:t>
            </a:r>
            <a:endParaRPr lang="de-DE" sz="2400" dirty="0"/>
          </a:p>
          <a:p>
            <a:endParaRPr lang="de-DE" dirty="0"/>
          </a:p>
          <a:p>
            <a:endParaRPr lang="de-DE" dirty="0"/>
          </a:p>
          <a:p>
            <a:r>
              <a:rPr lang="de-DE" sz="1600" dirty="0"/>
              <a:t>Es öffnet sich der E-Versand: </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sz="1600" dirty="0"/>
          </a:p>
          <a:p>
            <a:pPr lvl="0"/>
            <a:r>
              <a:rPr lang="de-DE" sz="1600" dirty="0"/>
              <a:t>Links im Fenster kann beliebig der Drucker unter Allgemeine Einstellungen Punkt 1.26 „</a:t>
            </a:r>
            <a:r>
              <a:rPr lang="de-DE" sz="1600" dirty="0" err="1"/>
              <a:t>Aktenretent</a:t>
            </a:r>
            <a:r>
              <a:rPr lang="de-DE" sz="1600" dirty="0"/>
              <a:t> bei E-Versand drucken“ ausgeblendet werden. </a:t>
            </a:r>
            <a:endParaRPr lang="de-DE" sz="1600" dirty="0">
              <a:effectLst/>
            </a:endParaRPr>
          </a:p>
        </p:txBody>
      </p:sp>
      <p:sp>
        <p:nvSpPr>
          <p:cNvPr id="10" name="Rectangle 9">
            <a:extLst>
              <a:ext uri="{FF2B5EF4-FFF2-40B4-BE49-F238E27FC236}">
                <a16:creationId xmlns:a16="http://schemas.microsoft.com/office/drawing/2014/main" id="{7BB4DA35-A685-4E1E-9464-D33F5106C0D1}"/>
              </a:ext>
            </a:extLst>
          </p:cNvPr>
          <p:cNvSpPr>
            <a:spLocks noChangeArrowheads="1"/>
          </p:cNvSpPr>
          <p:nvPr/>
        </p:nvSpPr>
        <p:spPr bwMode="auto">
          <a:xfrm>
            <a:off x="5984425" y="4584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6" name="Grafik 5">
            <a:extLst>
              <a:ext uri="{FF2B5EF4-FFF2-40B4-BE49-F238E27FC236}">
                <a16:creationId xmlns:a16="http://schemas.microsoft.com/office/drawing/2014/main" id="{AD39BE82-2C68-4554-A358-8E512D779817}"/>
              </a:ext>
            </a:extLst>
          </p:cNvPr>
          <p:cNvPicPr/>
          <p:nvPr/>
        </p:nvPicPr>
        <p:blipFill>
          <a:blip r:embed="rId3"/>
          <a:stretch>
            <a:fillRect/>
          </a:stretch>
        </p:blipFill>
        <p:spPr>
          <a:xfrm>
            <a:off x="3268681" y="1396568"/>
            <a:ext cx="5760720" cy="2835910"/>
          </a:xfrm>
          <a:prstGeom prst="rect">
            <a:avLst/>
          </a:prstGeom>
        </p:spPr>
      </p:pic>
      <p:pic>
        <p:nvPicPr>
          <p:cNvPr id="7" name="Grafik 6">
            <a:extLst>
              <a:ext uri="{FF2B5EF4-FFF2-40B4-BE49-F238E27FC236}">
                <a16:creationId xmlns:a16="http://schemas.microsoft.com/office/drawing/2014/main" id="{6A63D426-BD5C-48D7-BC0E-226DF319CA48}"/>
              </a:ext>
            </a:extLst>
          </p:cNvPr>
          <p:cNvPicPr/>
          <p:nvPr/>
        </p:nvPicPr>
        <p:blipFill>
          <a:blip r:embed="rId4"/>
          <a:stretch>
            <a:fillRect/>
          </a:stretch>
        </p:blipFill>
        <p:spPr>
          <a:xfrm>
            <a:off x="4930444" y="4756136"/>
            <a:ext cx="3218689" cy="1856805"/>
          </a:xfrm>
          <a:prstGeom prst="rect">
            <a:avLst/>
          </a:prstGeom>
        </p:spPr>
      </p:pic>
      <p:sp>
        <p:nvSpPr>
          <p:cNvPr id="8" name="Pfeil: nach rechts 7">
            <a:extLst>
              <a:ext uri="{FF2B5EF4-FFF2-40B4-BE49-F238E27FC236}">
                <a16:creationId xmlns:a16="http://schemas.microsoft.com/office/drawing/2014/main" id="{B0F83964-AB32-429A-A482-9DCDB3B1118B}"/>
              </a:ext>
            </a:extLst>
          </p:cNvPr>
          <p:cNvSpPr/>
          <p:nvPr/>
        </p:nvSpPr>
        <p:spPr>
          <a:xfrm rot="11385481">
            <a:off x="7767359" y="6186348"/>
            <a:ext cx="1090295" cy="283210"/>
          </a:xfrm>
          <a:prstGeom prst="rightArrow">
            <a:avLst/>
          </a:prstGeom>
          <a:solidFill>
            <a:srgbClr val="FF0000"/>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362332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298697" y="298094"/>
            <a:ext cx="11594591" cy="626181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endParaRPr lang="de-DE" sz="1600" b="1" dirty="0">
              <a:effectLst/>
            </a:endParaRPr>
          </a:p>
          <a:p>
            <a:endParaRPr lang="de-DE" dirty="0"/>
          </a:p>
          <a:p>
            <a:pPr lvl="0" algn="ctr"/>
            <a:r>
              <a:rPr lang="de-DE" sz="2400" b="1" dirty="0"/>
              <a:t>Versendung des Schriftsatzes per </a:t>
            </a:r>
            <a:r>
              <a:rPr lang="de-DE" sz="2400" b="1" dirty="0" err="1"/>
              <a:t>beA</a:t>
            </a:r>
            <a:r>
              <a:rPr lang="de-DE" sz="2400" b="1" dirty="0"/>
              <a:t> über die Word-Schnittstelle </a:t>
            </a:r>
            <a:endParaRPr lang="de-DE" sz="2400" dirty="0"/>
          </a:p>
          <a:p>
            <a:endParaRPr lang="de-DE" dirty="0"/>
          </a:p>
          <a:p>
            <a:r>
              <a:rPr lang="de-DE" sz="1600" dirty="0"/>
              <a:t>Die beigefügten Anlagen sind über die Büroklammer sichtbar. Mit einem Klick auf die Büroklammer kann im folgenden Fenster entschieden werden, ob die Anlagen zusätzlich zum Dokument in die E-Akte gespeichert werden sollen oder nicht. Ein Häkchen (Pfeil unten) sorgt dafür, dass der Anlagenstempel aufgedruckt wird.  </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10" name="Rectangle 9">
            <a:extLst>
              <a:ext uri="{FF2B5EF4-FFF2-40B4-BE49-F238E27FC236}">
                <a16:creationId xmlns:a16="http://schemas.microsoft.com/office/drawing/2014/main" id="{7BB4DA35-A685-4E1E-9464-D33F5106C0D1}"/>
              </a:ext>
            </a:extLst>
          </p:cNvPr>
          <p:cNvSpPr>
            <a:spLocks noChangeArrowheads="1"/>
          </p:cNvSpPr>
          <p:nvPr/>
        </p:nvSpPr>
        <p:spPr bwMode="auto">
          <a:xfrm>
            <a:off x="5984425" y="4584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9" name="Grafik 8">
            <a:extLst>
              <a:ext uri="{FF2B5EF4-FFF2-40B4-BE49-F238E27FC236}">
                <a16:creationId xmlns:a16="http://schemas.microsoft.com/office/drawing/2014/main" id="{D80713C3-7852-4E96-ABB2-87271998673C}"/>
              </a:ext>
            </a:extLst>
          </p:cNvPr>
          <p:cNvPicPr/>
          <p:nvPr/>
        </p:nvPicPr>
        <p:blipFill>
          <a:blip r:embed="rId3"/>
          <a:stretch>
            <a:fillRect/>
          </a:stretch>
        </p:blipFill>
        <p:spPr>
          <a:xfrm>
            <a:off x="2743201" y="2855899"/>
            <a:ext cx="5151576" cy="2857271"/>
          </a:xfrm>
          <a:prstGeom prst="rect">
            <a:avLst/>
          </a:prstGeom>
        </p:spPr>
      </p:pic>
      <p:sp>
        <p:nvSpPr>
          <p:cNvPr id="11" name="Pfeil: nach oben 10">
            <a:extLst>
              <a:ext uri="{FF2B5EF4-FFF2-40B4-BE49-F238E27FC236}">
                <a16:creationId xmlns:a16="http://schemas.microsoft.com/office/drawing/2014/main" id="{DC3A5EDE-58A5-48A0-9C87-F98266B24156}"/>
              </a:ext>
            </a:extLst>
          </p:cNvPr>
          <p:cNvSpPr/>
          <p:nvPr/>
        </p:nvSpPr>
        <p:spPr>
          <a:xfrm rot="18197331">
            <a:off x="7923809" y="3351362"/>
            <a:ext cx="323850" cy="94424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2" name="Pfeil: nach unten 11">
            <a:extLst>
              <a:ext uri="{FF2B5EF4-FFF2-40B4-BE49-F238E27FC236}">
                <a16:creationId xmlns:a16="http://schemas.microsoft.com/office/drawing/2014/main" id="{13B83D9E-53CC-4C3C-A0EE-6FF6D542BC64}"/>
              </a:ext>
            </a:extLst>
          </p:cNvPr>
          <p:cNvSpPr/>
          <p:nvPr/>
        </p:nvSpPr>
        <p:spPr>
          <a:xfrm rot="15962905">
            <a:off x="4807145" y="4663897"/>
            <a:ext cx="368300" cy="9829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026043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298697" y="298094"/>
            <a:ext cx="11594591" cy="626181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endParaRPr lang="de-DE" sz="1600" b="1" dirty="0">
              <a:effectLst/>
            </a:endParaRPr>
          </a:p>
          <a:p>
            <a:endParaRPr lang="de-DE" dirty="0"/>
          </a:p>
          <a:p>
            <a:pPr lvl="0" algn="ctr"/>
            <a:r>
              <a:rPr lang="de-DE" sz="2400" b="1" dirty="0"/>
              <a:t>Versendung des Schriftsatzes per </a:t>
            </a:r>
            <a:r>
              <a:rPr lang="de-DE" sz="2400" b="1" dirty="0" err="1"/>
              <a:t>beA</a:t>
            </a:r>
            <a:r>
              <a:rPr lang="de-DE" sz="2400" b="1" dirty="0"/>
              <a:t> über die Word-Schnittstelle </a:t>
            </a:r>
            <a:endParaRPr lang="de-DE" sz="2400" dirty="0"/>
          </a:p>
          <a:p>
            <a:endParaRPr lang="de-DE" dirty="0"/>
          </a:p>
          <a:p>
            <a:endParaRPr lang="de-DE" dirty="0"/>
          </a:p>
          <a:p>
            <a:r>
              <a:rPr lang="de-DE" sz="1600" dirty="0"/>
              <a:t>Mit Bestätigung im E-Versand (grüner Pfeil) schaltet sich die Meldung (rechts unten im Fenster), dass die Nachricht in den Postausgang verschoben und die Druckdatei in die E-Akte gespeichert wurde.</a:t>
            </a:r>
          </a:p>
          <a:p>
            <a:endParaRPr lang="de-DE" dirty="0"/>
          </a:p>
          <a:p>
            <a:endParaRPr lang="de-DE" sz="1600" i="1" dirty="0"/>
          </a:p>
          <a:p>
            <a:endParaRPr lang="de-DE" sz="1600" i="1" dirty="0"/>
          </a:p>
          <a:p>
            <a:r>
              <a:rPr lang="de-DE" sz="1600" i="1" dirty="0"/>
              <a:t>Die Nachricht an den Mandanten per E-Brief landet direkt im Ordner Postausgang. Die Nachricht an das Gericht per </a:t>
            </a:r>
            <a:r>
              <a:rPr lang="de-DE" sz="1600" i="1" dirty="0" err="1"/>
              <a:t>beA</a:t>
            </a:r>
            <a:r>
              <a:rPr lang="de-DE" sz="1600" i="1" dirty="0"/>
              <a:t> automatisch im </a:t>
            </a:r>
            <a:r>
              <a:rPr lang="de-DE" sz="1600" i="1" dirty="0" err="1"/>
              <a:t>beA</a:t>
            </a:r>
            <a:r>
              <a:rPr lang="de-DE" sz="1600" i="1" dirty="0"/>
              <a:t>-Postausgang.</a:t>
            </a:r>
          </a:p>
          <a:p>
            <a:endParaRPr lang="de-DE" sz="1600" i="1" dirty="0"/>
          </a:p>
          <a:p>
            <a:endParaRPr lang="de-DE" sz="1600" dirty="0"/>
          </a:p>
          <a:p>
            <a:r>
              <a:rPr lang="de-DE" dirty="0"/>
              <a:t> </a:t>
            </a:r>
            <a:endParaRPr lang="de-DE" sz="1600" dirty="0"/>
          </a:p>
          <a:p>
            <a:r>
              <a:rPr lang="de-DE" sz="1600" dirty="0"/>
              <a:t>Um die Nachricht schlussendlich zu versenden, wird das Modul „Postausgang“ wie folgt verwendet. </a:t>
            </a:r>
          </a:p>
          <a:p>
            <a:endParaRPr lang="de-DE" dirty="0"/>
          </a:p>
          <a:p>
            <a:endParaRPr lang="de-DE" dirty="0"/>
          </a:p>
          <a:p>
            <a:endParaRPr lang="de-DE" dirty="0"/>
          </a:p>
          <a:p>
            <a:endParaRPr lang="de-DE" dirty="0"/>
          </a:p>
          <a:p>
            <a:endParaRPr lang="de-DE" dirty="0"/>
          </a:p>
          <a:p>
            <a:endParaRPr lang="de-DE" dirty="0"/>
          </a:p>
          <a:p>
            <a:endParaRPr lang="de-DE" dirty="0"/>
          </a:p>
        </p:txBody>
      </p:sp>
      <p:sp>
        <p:nvSpPr>
          <p:cNvPr id="10" name="Rectangle 9">
            <a:extLst>
              <a:ext uri="{FF2B5EF4-FFF2-40B4-BE49-F238E27FC236}">
                <a16:creationId xmlns:a16="http://schemas.microsoft.com/office/drawing/2014/main" id="{7BB4DA35-A685-4E1E-9464-D33F5106C0D1}"/>
              </a:ext>
            </a:extLst>
          </p:cNvPr>
          <p:cNvSpPr>
            <a:spLocks noChangeArrowheads="1"/>
          </p:cNvSpPr>
          <p:nvPr/>
        </p:nvSpPr>
        <p:spPr bwMode="auto">
          <a:xfrm>
            <a:off x="5984425" y="4584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7" name="Grafik 6" descr="Daumen hoch">
            <a:extLst>
              <a:ext uri="{FF2B5EF4-FFF2-40B4-BE49-F238E27FC236}">
                <a16:creationId xmlns:a16="http://schemas.microsoft.com/office/drawing/2014/main" id="{AF6D07F0-A13F-4887-9F5C-9B9588B65606}"/>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5651" y="2683725"/>
            <a:ext cx="276225" cy="276225"/>
          </a:xfrm>
          <a:prstGeom prst="rect">
            <a:avLst/>
          </a:prstGeom>
        </p:spPr>
      </p:pic>
    </p:spTree>
    <p:extLst>
      <p:ext uri="{BB962C8B-B14F-4D97-AF65-F5344CB8AC3E}">
        <p14:creationId xmlns:p14="http://schemas.microsoft.com/office/powerpoint/2010/main" val="1736543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298697" y="298094"/>
            <a:ext cx="11594591" cy="626181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endParaRPr lang="de-DE" sz="1600" b="1" dirty="0">
              <a:effectLst/>
            </a:endParaRPr>
          </a:p>
          <a:p>
            <a:endParaRPr lang="de-DE" dirty="0"/>
          </a:p>
          <a:p>
            <a:pPr lvl="0" algn="ctr"/>
            <a:r>
              <a:rPr lang="de-DE" sz="2400" b="1" dirty="0"/>
              <a:t>Versendung des Schriftsatzes per </a:t>
            </a:r>
            <a:r>
              <a:rPr lang="de-DE" sz="2400" b="1" dirty="0" err="1"/>
              <a:t>beA</a:t>
            </a:r>
            <a:r>
              <a:rPr lang="de-DE" sz="2400" b="1" dirty="0"/>
              <a:t> über den Postausgang </a:t>
            </a:r>
            <a:endParaRPr lang="de-DE" sz="2400"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10" name="Rectangle 9">
            <a:extLst>
              <a:ext uri="{FF2B5EF4-FFF2-40B4-BE49-F238E27FC236}">
                <a16:creationId xmlns:a16="http://schemas.microsoft.com/office/drawing/2014/main" id="{7BB4DA35-A685-4E1E-9464-D33F5106C0D1}"/>
              </a:ext>
            </a:extLst>
          </p:cNvPr>
          <p:cNvSpPr>
            <a:spLocks noChangeArrowheads="1"/>
          </p:cNvSpPr>
          <p:nvPr/>
        </p:nvSpPr>
        <p:spPr bwMode="auto">
          <a:xfrm>
            <a:off x="5984425" y="4584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5" name="Grafik 4">
            <a:extLst>
              <a:ext uri="{FF2B5EF4-FFF2-40B4-BE49-F238E27FC236}">
                <a16:creationId xmlns:a16="http://schemas.microsoft.com/office/drawing/2014/main" id="{AFCD2C5B-35AC-43D6-AD35-7CF99D875803}"/>
              </a:ext>
            </a:extLst>
          </p:cNvPr>
          <p:cNvPicPr/>
          <p:nvPr/>
        </p:nvPicPr>
        <p:blipFill>
          <a:blip r:embed="rId3"/>
          <a:stretch>
            <a:fillRect/>
          </a:stretch>
        </p:blipFill>
        <p:spPr>
          <a:xfrm>
            <a:off x="1814170" y="1799539"/>
            <a:ext cx="8580729" cy="4352544"/>
          </a:xfrm>
          <a:prstGeom prst="rect">
            <a:avLst/>
          </a:prstGeom>
        </p:spPr>
      </p:pic>
      <p:sp>
        <p:nvSpPr>
          <p:cNvPr id="6" name="Pfeil: nach links 5">
            <a:extLst>
              <a:ext uri="{FF2B5EF4-FFF2-40B4-BE49-F238E27FC236}">
                <a16:creationId xmlns:a16="http://schemas.microsoft.com/office/drawing/2014/main" id="{AD6EE33C-FDFC-40D2-BDD1-BFF9A2487516}"/>
              </a:ext>
            </a:extLst>
          </p:cNvPr>
          <p:cNvSpPr/>
          <p:nvPr/>
        </p:nvSpPr>
        <p:spPr>
          <a:xfrm>
            <a:off x="8999677" y="2843326"/>
            <a:ext cx="571500" cy="20574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8" name="Pfeil: nach unten 7">
            <a:extLst>
              <a:ext uri="{FF2B5EF4-FFF2-40B4-BE49-F238E27FC236}">
                <a16:creationId xmlns:a16="http://schemas.microsoft.com/office/drawing/2014/main" id="{E1E7282B-650B-4E92-8667-58AB309E7D2F}"/>
              </a:ext>
            </a:extLst>
          </p:cNvPr>
          <p:cNvSpPr/>
          <p:nvPr/>
        </p:nvSpPr>
        <p:spPr>
          <a:xfrm flipH="1">
            <a:off x="2962186" y="1465096"/>
            <a:ext cx="212140" cy="46954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Pfeil: nach unten 8">
            <a:extLst>
              <a:ext uri="{FF2B5EF4-FFF2-40B4-BE49-F238E27FC236}">
                <a16:creationId xmlns:a16="http://schemas.microsoft.com/office/drawing/2014/main" id="{1308CB34-973F-4B9D-B222-AF83618E03B1}"/>
              </a:ext>
            </a:extLst>
          </p:cNvPr>
          <p:cNvSpPr/>
          <p:nvPr/>
        </p:nvSpPr>
        <p:spPr>
          <a:xfrm>
            <a:off x="2319062" y="1470355"/>
            <a:ext cx="212140" cy="45902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4617588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298697" y="298094"/>
            <a:ext cx="11594591" cy="626181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endParaRPr lang="de-DE" sz="1600" b="1" dirty="0">
              <a:effectLst/>
            </a:endParaRPr>
          </a:p>
          <a:p>
            <a:endParaRPr lang="de-DE" dirty="0"/>
          </a:p>
          <a:p>
            <a:pPr lvl="0" algn="ctr"/>
            <a:r>
              <a:rPr lang="de-DE" sz="2400" b="1" dirty="0"/>
              <a:t>Versendung des Schriftsatzes per </a:t>
            </a:r>
            <a:r>
              <a:rPr lang="de-DE" sz="2400" b="1" dirty="0" err="1"/>
              <a:t>beA</a:t>
            </a:r>
            <a:r>
              <a:rPr lang="de-DE" sz="2400" b="1" dirty="0"/>
              <a:t> über den Postausgang </a:t>
            </a:r>
            <a:endParaRPr lang="de-DE" sz="2400" dirty="0"/>
          </a:p>
          <a:p>
            <a:endParaRPr lang="de-DE" dirty="0"/>
          </a:p>
          <a:p>
            <a:endParaRPr lang="de-DE" dirty="0"/>
          </a:p>
          <a:p>
            <a:r>
              <a:rPr lang="de-DE" sz="1600" dirty="0"/>
              <a:t>Im </a:t>
            </a:r>
            <a:r>
              <a:rPr lang="de-DE" sz="1600" dirty="0" err="1"/>
              <a:t>beA</a:t>
            </a:r>
            <a:r>
              <a:rPr lang="de-DE" sz="1600" dirty="0"/>
              <a:t>-Postausgang sollten die zu signierenden Dokumente durch den Rechtsanwalt signiert werden. Durch die Signaturschleife ist zu erkennen, welche Dokumente signiert wurden und welche nicht. Nachdem das Dokument durch den Rechtsanwalt signiert wurde, kann es auch direkt gesendet werden. </a:t>
            </a:r>
          </a:p>
          <a:p>
            <a:endParaRPr lang="de-DE" dirty="0"/>
          </a:p>
          <a:p>
            <a:endParaRPr lang="de-DE" dirty="0"/>
          </a:p>
          <a:p>
            <a:endParaRPr lang="de-DE" dirty="0"/>
          </a:p>
          <a:p>
            <a:endParaRPr lang="de-DE" dirty="0"/>
          </a:p>
          <a:p>
            <a:endParaRPr lang="de-DE" dirty="0"/>
          </a:p>
          <a:p>
            <a:endParaRPr lang="de-DE" dirty="0"/>
          </a:p>
          <a:p>
            <a:endParaRPr lang="de-DE" dirty="0"/>
          </a:p>
        </p:txBody>
      </p:sp>
      <p:sp>
        <p:nvSpPr>
          <p:cNvPr id="10" name="Rectangle 9">
            <a:extLst>
              <a:ext uri="{FF2B5EF4-FFF2-40B4-BE49-F238E27FC236}">
                <a16:creationId xmlns:a16="http://schemas.microsoft.com/office/drawing/2014/main" id="{7BB4DA35-A685-4E1E-9464-D33F5106C0D1}"/>
              </a:ext>
            </a:extLst>
          </p:cNvPr>
          <p:cNvSpPr>
            <a:spLocks noChangeArrowheads="1"/>
          </p:cNvSpPr>
          <p:nvPr/>
        </p:nvSpPr>
        <p:spPr bwMode="auto">
          <a:xfrm>
            <a:off x="5984425" y="4584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11" name="Grafik 10">
            <a:extLst>
              <a:ext uri="{FF2B5EF4-FFF2-40B4-BE49-F238E27FC236}">
                <a16:creationId xmlns:a16="http://schemas.microsoft.com/office/drawing/2014/main" id="{8E226A48-D28D-43E5-932E-2DB8C494B560}"/>
              </a:ext>
            </a:extLst>
          </p:cNvPr>
          <p:cNvPicPr/>
          <p:nvPr/>
        </p:nvPicPr>
        <p:blipFill>
          <a:blip r:embed="rId3"/>
          <a:stretch>
            <a:fillRect/>
          </a:stretch>
        </p:blipFill>
        <p:spPr>
          <a:xfrm>
            <a:off x="2823667" y="2816352"/>
            <a:ext cx="5860085" cy="3583247"/>
          </a:xfrm>
          <a:prstGeom prst="rect">
            <a:avLst/>
          </a:prstGeom>
        </p:spPr>
      </p:pic>
      <p:sp>
        <p:nvSpPr>
          <p:cNvPr id="12" name="Pfeil: nach rechts 11">
            <a:extLst>
              <a:ext uri="{FF2B5EF4-FFF2-40B4-BE49-F238E27FC236}">
                <a16:creationId xmlns:a16="http://schemas.microsoft.com/office/drawing/2014/main" id="{95FD3CC7-B078-4DAD-B1D4-84E1EBD91A8A}"/>
              </a:ext>
            </a:extLst>
          </p:cNvPr>
          <p:cNvSpPr/>
          <p:nvPr/>
        </p:nvSpPr>
        <p:spPr>
          <a:xfrm>
            <a:off x="2231136" y="2962656"/>
            <a:ext cx="589489" cy="3108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3" name="Pfeil: nach unten 12">
            <a:extLst>
              <a:ext uri="{FF2B5EF4-FFF2-40B4-BE49-F238E27FC236}">
                <a16:creationId xmlns:a16="http://schemas.microsoft.com/office/drawing/2014/main" id="{49BB06FF-2F17-4ED7-958E-CCD238A67BD3}"/>
              </a:ext>
            </a:extLst>
          </p:cNvPr>
          <p:cNvSpPr/>
          <p:nvPr/>
        </p:nvSpPr>
        <p:spPr>
          <a:xfrm>
            <a:off x="3381299" y="2580132"/>
            <a:ext cx="220980" cy="4724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4" name="Pfeil: nach unten 13">
            <a:extLst>
              <a:ext uri="{FF2B5EF4-FFF2-40B4-BE49-F238E27FC236}">
                <a16:creationId xmlns:a16="http://schemas.microsoft.com/office/drawing/2014/main" id="{67DF0252-6A17-46B4-B827-3F7478D47D49}"/>
              </a:ext>
            </a:extLst>
          </p:cNvPr>
          <p:cNvSpPr/>
          <p:nvPr/>
        </p:nvSpPr>
        <p:spPr>
          <a:xfrm>
            <a:off x="4427068" y="2617640"/>
            <a:ext cx="236220" cy="3962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464064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6D063838-C25F-0180-24F5-7E159C254746}"/>
              </a:ext>
            </a:extLst>
          </p:cNvPr>
          <p:cNvSpPr>
            <a:spLocks noGrp="1"/>
          </p:cNvSpPr>
          <p:nvPr>
            <p:ph type="body" sz="half" idx="2"/>
          </p:nvPr>
        </p:nvSpPr>
        <p:spPr>
          <a:xfrm>
            <a:off x="338937" y="438912"/>
            <a:ext cx="11514125" cy="5998464"/>
          </a:xfrm>
          <a:solidFill>
            <a:schemeClr val="bg1"/>
          </a:solidFill>
        </p:spPr>
        <p:txBody>
          <a:bodyPr/>
          <a:lstStyle/>
          <a:p>
            <a:pPr lvl="0" algn="ctr"/>
            <a:r>
              <a:rPr lang="de-DE" sz="2400" b="1" dirty="0">
                <a:effectLst/>
              </a:rPr>
              <a:t>E-Posteingang im Outlook </a:t>
            </a:r>
            <a:endParaRPr lang="de-DE" sz="2400" dirty="0">
              <a:effectLst/>
            </a:endParaRPr>
          </a:p>
          <a:p>
            <a:r>
              <a:rPr lang="de-DE" sz="1600" dirty="0">
                <a:effectLst/>
              </a:rPr>
              <a:t> Sofern E-Mails nicht bereits über das E-Postfach zentral empfangen werden, kann bei Verwendung von MS Outlook über die </a:t>
            </a:r>
            <a:r>
              <a:rPr lang="de-DE" sz="1600" b="1" dirty="0">
                <a:effectLst/>
              </a:rPr>
              <a:t>RA-MICRO</a:t>
            </a:r>
            <a:r>
              <a:rPr lang="de-DE" sz="1600" dirty="0">
                <a:effectLst/>
              </a:rPr>
              <a:t>-</a:t>
            </a:r>
            <a:r>
              <a:rPr lang="de-DE" sz="1600" b="1" dirty="0">
                <a:effectLst/>
              </a:rPr>
              <a:t>Datenschnittstelle MS Outlook gesendete und empfangene E-Mails</a:t>
            </a:r>
            <a:r>
              <a:rPr lang="de-DE" sz="1600" dirty="0">
                <a:effectLst/>
              </a:rPr>
              <a:t> zur E-Akte gespeichert werden. Hierzu ist die empfangene E-Mail zu öffnen und über die RA-MICRO Registerkarte zur E-Akte zu speichern. </a:t>
            </a:r>
          </a:p>
          <a:p>
            <a:endParaRPr lang="de-DE" dirty="0">
              <a:effectLst/>
            </a:endParaRPr>
          </a:p>
          <a:p>
            <a:endParaRPr lang="de-DE" dirty="0">
              <a:effectLst/>
            </a:endParaRPr>
          </a:p>
          <a:p>
            <a:endParaRPr lang="de-DE" dirty="0">
              <a:effectLst/>
            </a:endParaRPr>
          </a:p>
          <a:p>
            <a:endParaRPr lang="de-DE" sz="1600" dirty="0">
              <a:effectLst/>
            </a:endParaRPr>
          </a:p>
          <a:p>
            <a:r>
              <a:rPr lang="de-DE" sz="1600" dirty="0">
                <a:effectLst/>
              </a:rPr>
              <a:t>Selbst erstellte E-Mails können über die Schaltfläche Senden und speichern in E-Akte auf der RA-MICRO Registerkarte gleichzeitig versandt und zur E-Akte gespeichert werden.</a:t>
            </a:r>
          </a:p>
          <a:p>
            <a:endParaRPr lang="de-DE" dirty="0">
              <a:effectLst/>
            </a:endParaRPr>
          </a:p>
          <a:p>
            <a:endParaRPr lang="de-DE" dirty="0">
              <a:effectLst>
                <a:glow rad="38100">
                  <a:prstClr val="black">
                    <a:lumMod val="50000"/>
                    <a:lumOff val="50000"/>
                    <a:alpha val="20000"/>
                  </a:prstClr>
                </a:glow>
                <a:outerShdw blurRad="44450" dist="12700" dir="13860000" algn="tl" rotWithShape="0">
                  <a:srgbClr val="000000">
                    <a:alpha val="20000"/>
                  </a:srgbClr>
                </a:outerShdw>
              </a:effectLst>
            </a:endParaRPr>
          </a:p>
        </p:txBody>
      </p:sp>
      <p:pic>
        <p:nvPicPr>
          <p:cNvPr id="6" name="Grafik 5">
            <a:extLst>
              <a:ext uri="{FF2B5EF4-FFF2-40B4-BE49-F238E27FC236}">
                <a16:creationId xmlns:a16="http://schemas.microsoft.com/office/drawing/2014/main" id="{55590E4A-8715-4D44-9109-7BD173B828E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189643" y="2578493"/>
            <a:ext cx="2214754" cy="1364515"/>
          </a:xfrm>
          <a:prstGeom prst="rect">
            <a:avLst/>
          </a:prstGeom>
          <a:noFill/>
          <a:ln>
            <a:noFill/>
          </a:ln>
        </p:spPr>
      </p:pic>
      <p:pic>
        <p:nvPicPr>
          <p:cNvPr id="7" name="Grafik 6">
            <a:extLst>
              <a:ext uri="{FF2B5EF4-FFF2-40B4-BE49-F238E27FC236}">
                <a16:creationId xmlns:a16="http://schemas.microsoft.com/office/drawing/2014/main" id="{BF206110-A6E9-4DAE-82BA-0E588AB7E28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04712" y="4765261"/>
            <a:ext cx="4350906" cy="1211314"/>
          </a:xfrm>
          <a:prstGeom prst="rect">
            <a:avLst/>
          </a:prstGeom>
          <a:noFill/>
          <a:ln>
            <a:noFill/>
          </a:ln>
        </p:spPr>
      </p:pic>
    </p:spTree>
    <p:extLst>
      <p:ext uri="{BB962C8B-B14F-4D97-AF65-F5344CB8AC3E}">
        <p14:creationId xmlns:p14="http://schemas.microsoft.com/office/powerpoint/2010/main" val="19962630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298697" y="298094"/>
            <a:ext cx="11594591" cy="626181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endParaRPr lang="de-DE" sz="1600" b="1" dirty="0">
              <a:effectLst/>
            </a:endParaRPr>
          </a:p>
          <a:p>
            <a:endParaRPr lang="de-DE" dirty="0"/>
          </a:p>
          <a:p>
            <a:pPr lvl="0" algn="ctr"/>
            <a:r>
              <a:rPr lang="de-DE" sz="2400" b="1" dirty="0"/>
              <a:t>Versendung des Schriftsatzes per </a:t>
            </a:r>
            <a:r>
              <a:rPr lang="de-DE" sz="2400" b="1" dirty="0" err="1"/>
              <a:t>beA</a:t>
            </a:r>
            <a:r>
              <a:rPr lang="de-DE" sz="2400" b="1" dirty="0"/>
              <a:t> über den Postausgang </a:t>
            </a:r>
            <a:endParaRPr lang="de-DE" sz="2400" dirty="0"/>
          </a:p>
          <a:p>
            <a:endParaRPr lang="de-DE" dirty="0"/>
          </a:p>
          <a:p>
            <a:endParaRPr lang="de-DE" dirty="0"/>
          </a:p>
          <a:p>
            <a:r>
              <a:rPr lang="de-DE" sz="1600" dirty="0"/>
              <a:t>Soll eine Nachricht vorerst doch nicht gesendet werden, so kann diese zurückgestellt werden, damit auch versehentlich die Versendung nicht stattfindet. </a:t>
            </a:r>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pPr algn="ctr"/>
            <a:r>
              <a:rPr lang="de-DE" sz="1600" dirty="0"/>
              <a:t>Zurückgestellte Nachrichten sind ausgegraut. Mit nochmaligem Klick auf „zurückstellen“ kann diese wiederhergestellt werden. </a:t>
            </a:r>
          </a:p>
          <a:p>
            <a:pPr algn="ctr"/>
            <a:r>
              <a:rPr lang="de-DE" sz="1600" dirty="0"/>
              <a:t>Die gelben Kreise geben den Hinweis, dass die Nachricht bereits seit einem Tag überfällig ist und die roten schon länger. </a:t>
            </a:r>
          </a:p>
          <a:p>
            <a:endParaRPr lang="de-DE" sz="1600"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10" name="Rectangle 9">
            <a:extLst>
              <a:ext uri="{FF2B5EF4-FFF2-40B4-BE49-F238E27FC236}">
                <a16:creationId xmlns:a16="http://schemas.microsoft.com/office/drawing/2014/main" id="{7BB4DA35-A685-4E1E-9464-D33F5106C0D1}"/>
              </a:ext>
            </a:extLst>
          </p:cNvPr>
          <p:cNvSpPr>
            <a:spLocks noChangeArrowheads="1"/>
          </p:cNvSpPr>
          <p:nvPr/>
        </p:nvSpPr>
        <p:spPr bwMode="auto">
          <a:xfrm>
            <a:off x="5984425" y="4584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8" name="Grafik 7">
            <a:extLst>
              <a:ext uri="{FF2B5EF4-FFF2-40B4-BE49-F238E27FC236}">
                <a16:creationId xmlns:a16="http://schemas.microsoft.com/office/drawing/2014/main" id="{119BCC05-3260-4D16-9EBB-2CBDEA55D2E1}"/>
              </a:ext>
            </a:extLst>
          </p:cNvPr>
          <p:cNvPicPr/>
          <p:nvPr/>
        </p:nvPicPr>
        <p:blipFill>
          <a:blip r:embed="rId3"/>
          <a:stretch>
            <a:fillRect/>
          </a:stretch>
        </p:blipFill>
        <p:spPr>
          <a:xfrm>
            <a:off x="3306928" y="2423134"/>
            <a:ext cx="5036820" cy="2713990"/>
          </a:xfrm>
          <a:prstGeom prst="rect">
            <a:avLst/>
          </a:prstGeom>
        </p:spPr>
      </p:pic>
      <p:sp>
        <p:nvSpPr>
          <p:cNvPr id="9" name="Pfeil: nach unten 8">
            <a:extLst>
              <a:ext uri="{FF2B5EF4-FFF2-40B4-BE49-F238E27FC236}">
                <a16:creationId xmlns:a16="http://schemas.microsoft.com/office/drawing/2014/main" id="{E4A43376-3D00-403F-AFA0-F21B203D85C7}"/>
              </a:ext>
            </a:extLst>
          </p:cNvPr>
          <p:cNvSpPr/>
          <p:nvPr/>
        </p:nvSpPr>
        <p:spPr>
          <a:xfrm rot="10800000">
            <a:off x="3958285" y="2747468"/>
            <a:ext cx="266700" cy="4267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487533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298697" y="298094"/>
            <a:ext cx="11594591" cy="626181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endParaRPr lang="de-DE" sz="1600" b="1" dirty="0">
              <a:effectLst/>
            </a:endParaRPr>
          </a:p>
          <a:p>
            <a:endParaRPr lang="de-DE" dirty="0"/>
          </a:p>
          <a:p>
            <a:pPr algn="ctr"/>
            <a:r>
              <a:rPr lang="de-DE" sz="2400" b="1" dirty="0"/>
              <a:t>Versendung des Schriftsatzes per </a:t>
            </a:r>
            <a:r>
              <a:rPr lang="de-DE" sz="2400" b="1" dirty="0" err="1"/>
              <a:t>beA</a:t>
            </a:r>
            <a:r>
              <a:rPr lang="de-DE" sz="2400" b="1" dirty="0"/>
              <a:t> über die E-Akte </a:t>
            </a:r>
            <a:endParaRPr lang="de-DE" sz="2400" dirty="0"/>
          </a:p>
          <a:p>
            <a:endParaRPr lang="de-DE" dirty="0"/>
          </a:p>
          <a:p>
            <a:r>
              <a:rPr lang="de-DE" dirty="0"/>
              <a:t>Wie gewohnt wird die gewünschte E-Akte geöffnet. Das zu versendende Dokument wird markiert. Mit der rechten Maustaste bestehen verschiedene Versendungsmöglichkeiten zur Verfügung.  </a:t>
            </a:r>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dirty="0"/>
          </a:p>
          <a:p>
            <a:endParaRPr lang="de-DE" dirty="0"/>
          </a:p>
          <a:p>
            <a:endParaRPr lang="de-DE" dirty="0"/>
          </a:p>
          <a:p>
            <a:endParaRPr lang="de-DE" dirty="0"/>
          </a:p>
          <a:p>
            <a:r>
              <a:rPr lang="de-DE" sz="1600" dirty="0"/>
              <a:t>Mit Markierung und Rechtsklick auf das gewünschte Dokument öffnet sich das folgende Fenster: </a:t>
            </a:r>
          </a:p>
          <a:p>
            <a:endParaRPr lang="de-DE" dirty="0"/>
          </a:p>
          <a:p>
            <a:endParaRPr lang="de-DE" dirty="0"/>
          </a:p>
          <a:p>
            <a:endParaRPr lang="de-DE" dirty="0"/>
          </a:p>
          <a:p>
            <a:endParaRPr lang="de-DE" dirty="0"/>
          </a:p>
        </p:txBody>
      </p:sp>
      <p:sp>
        <p:nvSpPr>
          <p:cNvPr id="10" name="Rectangle 9">
            <a:extLst>
              <a:ext uri="{FF2B5EF4-FFF2-40B4-BE49-F238E27FC236}">
                <a16:creationId xmlns:a16="http://schemas.microsoft.com/office/drawing/2014/main" id="{7BB4DA35-A685-4E1E-9464-D33F5106C0D1}"/>
              </a:ext>
            </a:extLst>
          </p:cNvPr>
          <p:cNvSpPr>
            <a:spLocks noChangeArrowheads="1"/>
          </p:cNvSpPr>
          <p:nvPr/>
        </p:nvSpPr>
        <p:spPr bwMode="auto">
          <a:xfrm>
            <a:off x="5984425" y="4584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6" name="Grafik 5">
            <a:extLst>
              <a:ext uri="{FF2B5EF4-FFF2-40B4-BE49-F238E27FC236}">
                <a16:creationId xmlns:a16="http://schemas.microsoft.com/office/drawing/2014/main" id="{CB906AE7-C9AE-47DF-A9A7-0E335B04B961}"/>
              </a:ext>
            </a:extLst>
          </p:cNvPr>
          <p:cNvPicPr/>
          <p:nvPr/>
        </p:nvPicPr>
        <p:blipFill>
          <a:blip r:embed="rId3"/>
          <a:stretch>
            <a:fillRect/>
          </a:stretch>
        </p:blipFill>
        <p:spPr>
          <a:xfrm>
            <a:off x="3104065" y="2422512"/>
            <a:ext cx="5760720" cy="3095625"/>
          </a:xfrm>
          <a:prstGeom prst="rect">
            <a:avLst/>
          </a:prstGeom>
        </p:spPr>
      </p:pic>
    </p:spTree>
    <p:extLst>
      <p:ext uri="{BB962C8B-B14F-4D97-AF65-F5344CB8AC3E}">
        <p14:creationId xmlns:p14="http://schemas.microsoft.com/office/powerpoint/2010/main" val="4972730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298697" y="298094"/>
            <a:ext cx="11594591" cy="626181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endParaRPr lang="de-DE" sz="1600" b="1" dirty="0">
              <a:effectLst/>
            </a:endParaRPr>
          </a:p>
          <a:p>
            <a:endParaRPr lang="de-DE" dirty="0"/>
          </a:p>
          <a:p>
            <a:pPr algn="ctr"/>
            <a:r>
              <a:rPr lang="de-DE" sz="2400" b="1" dirty="0"/>
              <a:t>Versendung des Schriftsatzes per </a:t>
            </a:r>
            <a:r>
              <a:rPr lang="de-DE" sz="2400" b="1" dirty="0" err="1"/>
              <a:t>beA</a:t>
            </a:r>
            <a:r>
              <a:rPr lang="de-DE" sz="2400" b="1" dirty="0"/>
              <a:t> über die E-Akte </a:t>
            </a:r>
            <a:endParaRPr lang="de-DE" sz="2400" dirty="0"/>
          </a:p>
          <a:p>
            <a:endParaRPr lang="de-DE" dirty="0"/>
          </a:p>
          <a:p>
            <a:endParaRPr lang="de-DE" sz="1600" dirty="0"/>
          </a:p>
          <a:p>
            <a:r>
              <a:rPr lang="de-DE" sz="1600" dirty="0"/>
              <a:t>       </a:t>
            </a:r>
            <a:r>
              <a:rPr lang="de-DE" sz="1600" i="1" dirty="0"/>
              <a:t>Für die </a:t>
            </a:r>
            <a:r>
              <a:rPr lang="de-DE" sz="1600" i="1" dirty="0" err="1"/>
              <a:t>beA</a:t>
            </a:r>
            <a:r>
              <a:rPr lang="de-DE" sz="1600" i="1" dirty="0"/>
              <a:t>-Versendung bitte immer die „</a:t>
            </a:r>
            <a:r>
              <a:rPr lang="de-DE" sz="1600" b="1" i="1" u="sng" dirty="0" err="1"/>
              <a:t>beA</a:t>
            </a:r>
            <a:r>
              <a:rPr lang="de-DE" sz="1600" b="1" i="1" u="sng" dirty="0"/>
              <a:t>-Schnittstelle“</a:t>
            </a:r>
            <a:r>
              <a:rPr lang="de-DE" sz="1600" i="1" dirty="0"/>
              <a:t> verwenden, nicht den </a:t>
            </a:r>
            <a:r>
              <a:rPr lang="de-DE" sz="1600" b="1" i="1" u="sng" dirty="0"/>
              <a:t>„</a:t>
            </a:r>
            <a:r>
              <a:rPr lang="de-DE" sz="1600" b="1" i="1" u="sng" dirty="0" err="1"/>
              <a:t>beA</a:t>
            </a:r>
            <a:r>
              <a:rPr lang="de-DE" sz="1600" b="1" i="1" u="sng" dirty="0"/>
              <a:t>-Ordner</a:t>
            </a:r>
            <a:r>
              <a:rPr lang="de-DE" sz="1600" i="1" dirty="0"/>
              <a:t>“</a:t>
            </a:r>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dirty="0"/>
          </a:p>
          <a:p>
            <a:endParaRPr lang="de-DE" dirty="0"/>
          </a:p>
          <a:p>
            <a:endParaRPr lang="de-DE" dirty="0"/>
          </a:p>
          <a:p>
            <a:endParaRPr lang="de-DE" sz="1600" dirty="0"/>
          </a:p>
          <a:p>
            <a:r>
              <a:rPr lang="de-DE" sz="1600" dirty="0"/>
              <a:t>Anschließend die Versendung wieder im Modul „Postausgang“. </a:t>
            </a:r>
          </a:p>
          <a:p>
            <a:endParaRPr lang="de-DE" dirty="0"/>
          </a:p>
          <a:p>
            <a:endParaRPr lang="de-DE" dirty="0"/>
          </a:p>
          <a:p>
            <a:endParaRPr lang="de-DE" dirty="0"/>
          </a:p>
          <a:p>
            <a:endParaRPr lang="de-DE" dirty="0"/>
          </a:p>
        </p:txBody>
      </p:sp>
      <p:sp>
        <p:nvSpPr>
          <p:cNvPr id="10" name="Rectangle 9">
            <a:extLst>
              <a:ext uri="{FF2B5EF4-FFF2-40B4-BE49-F238E27FC236}">
                <a16:creationId xmlns:a16="http://schemas.microsoft.com/office/drawing/2014/main" id="{7BB4DA35-A685-4E1E-9464-D33F5106C0D1}"/>
              </a:ext>
            </a:extLst>
          </p:cNvPr>
          <p:cNvSpPr>
            <a:spLocks noChangeArrowheads="1"/>
          </p:cNvSpPr>
          <p:nvPr/>
        </p:nvSpPr>
        <p:spPr bwMode="auto">
          <a:xfrm>
            <a:off x="5984425" y="4584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5" name="Grafik 4" descr="Daumen hoch">
            <a:extLst>
              <a:ext uri="{FF2B5EF4-FFF2-40B4-BE49-F238E27FC236}">
                <a16:creationId xmlns:a16="http://schemas.microsoft.com/office/drawing/2014/main" id="{9F2612E5-F84F-4E73-83BE-501C39D4ABD2}"/>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9190" y="1652283"/>
            <a:ext cx="450228" cy="388659"/>
          </a:xfrm>
          <a:prstGeom prst="rect">
            <a:avLst/>
          </a:prstGeom>
        </p:spPr>
      </p:pic>
      <p:pic>
        <p:nvPicPr>
          <p:cNvPr id="7" name="Grafik 6">
            <a:extLst>
              <a:ext uri="{FF2B5EF4-FFF2-40B4-BE49-F238E27FC236}">
                <a16:creationId xmlns:a16="http://schemas.microsoft.com/office/drawing/2014/main" id="{08D8E24E-22CA-4D89-920E-2286A886029C}"/>
              </a:ext>
            </a:extLst>
          </p:cNvPr>
          <p:cNvPicPr/>
          <p:nvPr/>
        </p:nvPicPr>
        <p:blipFill>
          <a:blip r:embed="rId5"/>
          <a:stretch>
            <a:fillRect/>
          </a:stretch>
        </p:blipFill>
        <p:spPr>
          <a:xfrm>
            <a:off x="3160166" y="2311604"/>
            <a:ext cx="4579316" cy="2611526"/>
          </a:xfrm>
          <a:prstGeom prst="rect">
            <a:avLst/>
          </a:prstGeom>
        </p:spPr>
      </p:pic>
      <p:sp>
        <p:nvSpPr>
          <p:cNvPr id="8" name="Pfeil: nach links 7">
            <a:extLst>
              <a:ext uri="{FF2B5EF4-FFF2-40B4-BE49-F238E27FC236}">
                <a16:creationId xmlns:a16="http://schemas.microsoft.com/office/drawing/2014/main" id="{55F5CBE7-3601-411E-B153-4676A1DCB24A}"/>
              </a:ext>
            </a:extLst>
          </p:cNvPr>
          <p:cNvSpPr/>
          <p:nvPr/>
        </p:nvSpPr>
        <p:spPr>
          <a:xfrm>
            <a:off x="5229663" y="3171749"/>
            <a:ext cx="977900" cy="19812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Pfeil: nach links 8">
            <a:extLst>
              <a:ext uri="{FF2B5EF4-FFF2-40B4-BE49-F238E27FC236}">
                <a16:creationId xmlns:a16="http://schemas.microsoft.com/office/drawing/2014/main" id="{75D9981C-1A88-46EE-8C49-F23299D0099A}"/>
              </a:ext>
            </a:extLst>
          </p:cNvPr>
          <p:cNvSpPr/>
          <p:nvPr/>
        </p:nvSpPr>
        <p:spPr>
          <a:xfrm>
            <a:off x="5910071" y="4434840"/>
            <a:ext cx="883920" cy="18288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873970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298697" y="298094"/>
            <a:ext cx="11594591" cy="626181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endParaRPr lang="de-DE" sz="1600" b="1" dirty="0">
              <a:effectLst/>
            </a:endParaRPr>
          </a:p>
          <a:p>
            <a:endParaRPr lang="de-DE" dirty="0"/>
          </a:p>
          <a:p>
            <a:pPr algn="ctr"/>
            <a:r>
              <a:rPr lang="de-DE" sz="2400" b="1" dirty="0"/>
              <a:t>Versendung des Schriftsatzes per </a:t>
            </a:r>
            <a:r>
              <a:rPr lang="de-DE" sz="2400" b="1" dirty="0" err="1"/>
              <a:t>beA</a:t>
            </a:r>
            <a:r>
              <a:rPr lang="de-DE" sz="2400" b="1" dirty="0"/>
              <a:t> über die E-Akte </a:t>
            </a:r>
            <a:endParaRPr lang="de-DE" sz="2400" dirty="0"/>
          </a:p>
          <a:p>
            <a:endParaRPr lang="de-DE" dirty="0"/>
          </a:p>
          <a:p>
            <a:endParaRPr lang="de-DE" sz="1600" dirty="0"/>
          </a:p>
          <a:p>
            <a:r>
              <a:rPr lang="de-DE" sz="1600" dirty="0"/>
              <a:t>Die Verwendungsmöglichkeit „Büroklammer“ ist über die E-Akte eine andere. Beim E-Versand über die Word-Schnittstelle ist es möglich die Entscheidung zu treffen, ob die Anlage zum Dokument in die E-Akte gespeichert werden soll oder nicht. </a:t>
            </a:r>
          </a:p>
          <a:p>
            <a:r>
              <a:rPr lang="de-DE" sz="1600" dirty="0"/>
              <a:t>Hier der Versand über die E-Akte schlägt vor, ob das Dokument </a:t>
            </a:r>
            <a:r>
              <a:rPr lang="de-DE" sz="1600" u="sng" dirty="0"/>
              <a:t>signiert als Schriftsatz</a:t>
            </a:r>
            <a:r>
              <a:rPr lang="de-DE" sz="1600" dirty="0"/>
              <a:t> oder </a:t>
            </a:r>
            <a:r>
              <a:rPr lang="de-DE" sz="1600" u="sng" dirty="0"/>
              <a:t>unsigniert als Anlage</a:t>
            </a:r>
            <a:r>
              <a:rPr lang="de-DE" sz="1600" dirty="0"/>
              <a:t> versendet werden soll. Über</a:t>
            </a:r>
            <a:r>
              <a:rPr lang="de-DE" sz="1600" dirty="0">
                <a:solidFill>
                  <a:srgbClr val="00B050"/>
                </a:solidFill>
              </a:rPr>
              <a:t> </a:t>
            </a:r>
            <a:r>
              <a:rPr lang="de-DE" sz="1600" b="1" dirty="0">
                <a:solidFill>
                  <a:srgbClr val="00B050"/>
                </a:solidFill>
              </a:rPr>
              <a:t>„Plus“ </a:t>
            </a:r>
            <a:r>
              <a:rPr lang="de-DE" sz="1600" dirty="0"/>
              <a:t>Zeichen ist es möglich im Nachgang Anlagen aus der E-Akte hinzuzufügen. Die zu signierenden Dokumente sind im Postausgang entsprechend grün markiert. </a:t>
            </a:r>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dirty="0"/>
          </a:p>
          <a:p>
            <a:endParaRPr lang="de-DE" dirty="0"/>
          </a:p>
          <a:p>
            <a:endParaRPr lang="de-DE" dirty="0"/>
          </a:p>
          <a:p>
            <a:endParaRPr lang="de-DE" sz="1600" dirty="0"/>
          </a:p>
          <a:p>
            <a:endParaRPr lang="de-DE" dirty="0"/>
          </a:p>
          <a:p>
            <a:endParaRPr lang="de-DE" dirty="0"/>
          </a:p>
          <a:p>
            <a:endParaRPr lang="de-DE" dirty="0"/>
          </a:p>
        </p:txBody>
      </p:sp>
      <p:sp>
        <p:nvSpPr>
          <p:cNvPr id="10" name="Rectangle 9">
            <a:extLst>
              <a:ext uri="{FF2B5EF4-FFF2-40B4-BE49-F238E27FC236}">
                <a16:creationId xmlns:a16="http://schemas.microsoft.com/office/drawing/2014/main" id="{7BB4DA35-A685-4E1E-9464-D33F5106C0D1}"/>
              </a:ext>
            </a:extLst>
          </p:cNvPr>
          <p:cNvSpPr>
            <a:spLocks noChangeArrowheads="1"/>
          </p:cNvSpPr>
          <p:nvPr/>
        </p:nvSpPr>
        <p:spPr bwMode="auto">
          <a:xfrm>
            <a:off x="5984425" y="4584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11" name="Grafik 10">
            <a:extLst>
              <a:ext uri="{FF2B5EF4-FFF2-40B4-BE49-F238E27FC236}">
                <a16:creationId xmlns:a16="http://schemas.microsoft.com/office/drawing/2014/main" id="{6CE3ABE7-1DF1-4313-B771-4884C1DCF520}"/>
              </a:ext>
            </a:extLst>
          </p:cNvPr>
          <p:cNvPicPr/>
          <p:nvPr/>
        </p:nvPicPr>
        <p:blipFill>
          <a:blip r:embed="rId3"/>
          <a:stretch>
            <a:fillRect/>
          </a:stretch>
        </p:blipFill>
        <p:spPr>
          <a:xfrm>
            <a:off x="3554730" y="3615462"/>
            <a:ext cx="4716780" cy="2655570"/>
          </a:xfrm>
          <a:prstGeom prst="rect">
            <a:avLst/>
          </a:prstGeom>
        </p:spPr>
      </p:pic>
      <p:sp>
        <p:nvSpPr>
          <p:cNvPr id="12" name="Pfeil: nach rechts 11">
            <a:extLst>
              <a:ext uri="{FF2B5EF4-FFF2-40B4-BE49-F238E27FC236}">
                <a16:creationId xmlns:a16="http://schemas.microsoft.com/office/drawing/2014/main" id="{B7FE6273-740C-4C59-919C-5BE720A0B395}"/>
              </a:ext>
            </a:extLst>
          </p:cNvPr>
          <p:cNvSpPr/>
          <p:nvPr/>
        </p:nvSpPr>
        <p:spPr>
          <a:xfrm rot="1574521">
            <a:off x="3390595" y="3690063"/>
            <a:ext cx="670560" cy="2971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3" name="Pfeil: nach links 12">
            <a:extLst>
              <a:ext uri="{FF2B5EF4-FFF2-40B4-BE49-F238E27FC236}">
                <a16:creationId xmlns:a16="http://schemas.microsoft.com/office/drawing/2014/main" id="{C67EAC34-A0A6-4BAB-A7AE-81727A2CB7BC}"/>
              </a:ext>
            </a:extLst>
          </p:cNvPr>
          <p:cNvSpPr/>
          <p:nvPr/>
        </p:nvSpPr>
        <p:spPr>
          <a:xfrm rot="20897634">
            <a:off x="8132031" y="4114977"/>
            <a:ext cx="892175" cy="29591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496232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298697" y="298094"/>
            <a:ext cx="11594591" cy="626181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endParaRPr lang="de-DE" sz="1600" b="1" dirty="0">
              <a:effectLst/>
            </a:endParaRPr>
          </a:p>
          <a:p>
            <a:endParaRPr lang="de-DE" dirty="0"/>
          </a:p>
          <a:p>
            <a:pPr algn="ctr"/>
            <a:r>
              <a:rPr lang="de-DE" sz="2400" b="1" dirty="0"/>
              <a:t>Ansicht im </a:t>
            </a:r>
            <a:r>
              <a:rPr lang="de-DE" sz="2400" b="1" dirty="0" err="1"/>
              <a:t>beA</a:t>
            </a:r>
            <a:r>
              <a:rPr lang="de-DE" sz="2400" b="1" dirty="0"/>
              <a:t>-Postausgang</a:t>
            </a:r>
            <a:endParaRPr lang="de-DE" sz="2400" dirty="0"/>
          </a:p>
          <a:p>
            <a:endParaRPr lang="de-DE"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dirty="0"/>
          </a:p>
          <a:p>
            <a:endParaRPr lang="de-DE" dirty="0"/>
          </a:p>
          <a:p>
            <a:endParaRPr lang="de-DE" dirty="0"/>
          </a:p>
          <a:p>
            <a:endParaRPr lang="de-DE" sz="1600" dirty="0"/>
          </a:p>
          <a:p>
            <a:endParaRPr lang="de-DE" dirty="0"/>
          </a:p>
          <a:p>
            <a:endParaRPr lang="de-DE" dirty="0"/>
          </a:p>
          <a:p>
            <a:endParaRPr lang="de-DE" dirty="0"/>
          </a:p>
        </p:txBody>
      </p:sp>
      <p:sp>
        <p:nvSpPr>
          <p:cNvPr id="10" name="Rectangle 9">
            <a:extLst>
              <a:ext uri="{FF2B5EF4-FFF2-40B4-BE49-F238E27FC236}">
                <a16:creationId xmlns:a16="http://schemas.microsoft.com/office/drawing/2014/main" id="{7BB4DA35-A685-4E1E-9464-D33F5106C0D1}"/>
              </a:ext>
            </a:extLst>
          </p:cNvPr>
          <p:cNvSpPr>
            <a:spLocks noChangeArrowheads="1"/>
          </p:cNvSpPr>
          <p:nvPr/>
        </p:nvSpPr>
        <p:spPr bwMode="auto">
          <a:xfrm>
            <a:off x="5984425" y="4584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7" name="Grafik 6">
            <a:extLst>
              <a:ext uri="{FF2B5EF4-FFF2-40B4-BE49-F238E27FC236}">
                <a16:creationId xmlns:a16="http://schemas.microsoft.com/office/drawing/2014/main" id="{963FBD90-76A0-4CBD-AF70-F8435E352018}"/>
              </a:ext>
            </a:extLst>
          </p:cNvPr>
          <p:cNvPicPr/>
          <p:nvPr/>
        </p:nvPicPr>
        <p:blipFill>
          <a:blip r:embed="rId3"/>
          <a:stretch>
            <a:fillRect/>
          </a:stretch>
        </p:blipFill>
        <p:spPr>
          <a:xfrm>
            <a:off x="2143354" y="1784311"/>
            <a:ext cx="7966252" cy="4411663"/>
          </a:xfrm>
          <a:prstGeom prst="rect">
            <a:avLst/>
          </a:prstGeom>
        </p:spPr>
      </p:pic>
      <p:sp>
        <p:nvSpPr>
          <p:cNvPr id="8" name="Pfeil: nach unten 7">
            <a:extLst>
              <a:ext uri="{FF2B5EF4-FFF2-40B4-BE49-F238E27FC236}">
                <a16:creationId xmlns:a16="http://schemas.microsoft.com/office/drawing/2014/main" id="{B2882817-B615-4BC4-97AF-377AFBDCDFBB}"/>
              </a:ext>
            </a:extLst>
          </p:cNvPr>
          <p:cNvSpPr/>
          <p:nvPr/>
        </p:nvSpPr>
        <p:spPr>
          <a:xfrm>
            <a:off x="2143354" y="1271423"/>
            <a:ext cx="369570" cy="8331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Pfeil: nach oben 8">
            <a:extLst>
              <a:ext uri="{FF2B5EF4-FFF2-40B4-BE49-F238E27FC236}">
                <a16:creationId xmlns:a16="http://schemas.microsoft.com/office/drawing/2014/main" id="{8D0880E7-06E3-4F31-B12F-62DD1A30C3AF}"/>
              </a:ext>
            </a:extLst>
          </p:cNvPr>
          <p:cNvSpPr/>
          <p:nvPr/>
        </p:nvSpPr>
        <p:spPr>
          <a:xfrm>
            <a:off x="4857141" y="4412742"/>
            <a:ext cx="312420" cy="73914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4" name="Pfeil: nach oben 13">
            <a:extLst>
              <a:ext uri="{FF2B5EF4-FFF2-40B4-BE49-F238E27FC236}">
                <a16:creationId xmlns:a16="http://schemas.microsoft.com/office/drawing/2014/main" id="{9AAEAB87-A600-4899-99BA-3F1FE9EED7B2}"/>
              </a:ext>
            </a:extLst>
          </p:cNvPr>
          <p:cNvSpPr/>
          <p:nvPr/>
        </p:nvSpPr>
        <p:spPr>
          <a:xfrm>
            <a:off x="6095992" y="4412742"/>
            <a:ext cx="347345" cy="8001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 name="Textfeld 2">
            <a:extLst>
              <a:ext uri="{FF2B5EF4-FFF2-40B4-BE49-F238E27FC236}">
                <a16:creationId xmlns:a16="http://schemas.microsoft.com/office/drawing/2014/main" id="{FC916850-18D2-4410-B6EB-ED6804BD22F1}"/>
              </a:ext>
            </a:extLst>
          </p:cNvPr>
          <p:cNvSpPr txBox="1"/>
          <p:nvPr/>
        </p:nvSpPr>
        <p:spPr>
          <a:xfrm>
            <a:off x="6738519" y="4908499"/>
            <a:ext cx="2289658" cy="1077218"/>
          </a:xfrm>
          <a:prstGeom prst="rect">
            <a:avLst/>
          </a:prstGeom>
          <a:noFill/>
        </p:spPr>
        <p:txBody>
          <a:bodyPr wrap="square" rtlCol="0">
            <a:spAutoFit/>
          </a:bodyPr>
          <a:lstStyle/>
          <a:p>
            <a:r>
              <a:rPr lang="de-DE" sz="1600" dirty="0">
                <a:highlight>
                  <a:srgbClr val="000000"/>
                </a:highlight>
              </a:rPr>
              <a:t>Wenn die Datei grün hinterlegt ist, unbedingt signieren. </a:t>
            </a:r>
            <a:r>
              <a:rPr lang="de-DE" sz="1600" dirty="0"/>
              <a:t>e</a:t>
            </a:r>
          </a:p>
        </p:txBody>
      </p:sp>
    </p:spTree>
    <p:extLst>
      <p:ext uri="{BB962C8B-B14F-4D97-AF65-F5344CB8AC3E}">
        <p14:creationId xmlns:p14="http://schemas.microsoft.com/office/powerpoint/2010/main" val="3248682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298697" y="298094"/>
            <a:ext cx="11594591" cy="626181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endParaRPr lang="de-DE" sz="1600" b="1" dirty="0">
              <a:effectLst/>
            </a:endParaRPr>
          </a:p>
          <a:p>
            <a:r>
              <a:rPr lang="de-DE" b="1" dirty="0"/>
              <a:t>Anschließend erscheint das Token-Fenster</a:t>
            </a:r>
            <a:endParaRPr lang="de-DE" dirty="0"/>
          </a:p>
          <a:p>
            <a:endParaRPr lang="de-DE" dirty="0"/>
          </a:p>
          <a:p>
            <a:endParaRPr lang="de-DE"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dirty="0"/>
          </a:p>
          <a:p>
            <a:endParaRPr lang="de-DE" sz="1600" dirty="0"/>
          </a:p>
          <a:p>
            <a:endParaRPr lang="de-DE" sz="1600" dirty="0"/>
          </a:p>
          <a:p>
            <a:endParaRPr lang="de-DE" sz="1600" dirty="0"/>
          </a:p>
          <a:p>
            <a:r>
              <a:rPr lang="de-DE" sz="1600" dirty="0"/>
              <a:t>Hier erscheint wie gewohnt Ihr Name. Anklicken, PIN-Eingabe auf Anforderung, direkt im Lesegerät eingeben. Falls sich mehrere Dokumente im </a:t>
            </a:r>
            <a:r>
              <a:rPr lang="de-DE" sz="1600" dirty="0" err="1"/>
              <a:t>beA</a:t>
            </a:r>
            <a:r>
              <a:rPr lang="de-DE" sz="1600" dirty="0"/>
              <a:t>-Fach befinden, werden Sie mehrmals aufgefordert, die PIN-Eingabe zu wiederholen. Dokumente werden geladen und befinden sich automatisch im Postausgang „gesendete Elemente“. </a:t>
            </a:r>
          </a:p>
          <a:p>
            <a:endParaRPr lang="de-DE" dirty="0"/>
          </a:p>
          <a:p>
            <a:endParaRPr lang="de-DE" dirty="0"/>
          </a:p>
          <a:p>
            <a:endParaRPr lang="de-DE" sz="1600" dirty="0"/>
          </a:p>
          <a:p>
            <a:endParaRPr lang="de-DE" dirty="0"/>
          </a:p>
          <a:p>
            <a:endParaRPr lang="de-DE" dirty="0"/>
          </a:p>
          <a:p>
            <a:endParaRPr lang="de-DE" dirty="0"/>
          </a:p>
        </p:txBody>
      </p:sp>
      <p:sp>
        <p:nvSpPr>
          <p:cNvPr id="10" name="Rectangle 9">
            <a:extLst>
              <a:ext uri="{FF2B5EF4-FFF2-40B4-BE49-F238E27FC236}">
                <a16:creationId xmlns:a16="http://schemas.microsoft.com/office/drawing/2014/main" id="{7BB4DA35-A685-4E1E-9464-D33F5106C0D1}"/>
              </a:ext>
            </a:extLst>
          </p:cNvPr>
          <p:cNvSpPr>
            <a:spLocks noChangeArrowheads="1"/>
          </p:cNvSpPr>
          <p:nvPr/>
        </p:nvSpPr>
        <p:spPr bwMode="auto">
          <a:xfrm>
            <a:off x="5984425" y="4584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11" name="Grafik 10" descr="Ein Bild, das Text enthält.&#10;&#10;Automatisch generierte Beschreibung">
            <a:extLst>
              <a:ext uri="{FF2B5EF4-FFF2-40B4-BE49-F238E27FC236}">
                <a16:creationId xmlns:a16="http://schemas.microsoft.com/office/drawing/2014/main" id="{2F06F756-E93C-41EF-A8B1-35BE68C73165}"/>
              </a:ext>
            </a:extLst>
          </p:cNvPr>
          <p:cNvPicPr/>
          <p:nvPr/>
        </p:nvPicPr>
        <p:blipFill>
          <a:blip r:embed="rId3">
            <a:extLst>
              <a:ext uri="{28A0092B-C50C-407E-A947-70E740481C1C}">
                <a14:useLocalDpi xmlns:a14="http://schemas.microsoft.com/office/drawing/2010/main" val="0"/>
              </a:ext>
            </a:extLst>
          </a:blip>
          <a:stretch>
            <a:fillRect/>
          </a:stretch>
        </p:blipFill>
        <p:spPr>
          <a:xfrm>
            <a:off x="3836274" y="1784909"/>
            <a:ext cx="4151923" cy="2816351"/>
          </a:xfrm>
          <a:prstGeom prst="rect">
            <a:avLst/>
          </a:prstGeom>
        </p:spPr>
      </p:pic>
    </p:spTree>
    <p:extLst>
      <p:ext uri="{BB962C8B-B14F-4D97-AF65-F5344CB8AC3E}">
        <p14:creationId xmlns:p14="http://schemas.microsoft.com/office/powerpoint/2010/main" val="12248898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298697" y="298094"/>
            <a:ext cx="11594591" cy="626181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de-DE" b="1" dirty="0"/>
          </a:p>
          <a:p>
            <a:pPr algn="ctr"/>
            <a:r>
              <a:rPr lang="de-DE" sz="2400" b="1" dirty="0"/>
              <a:t>Das E-Mahnverfahren</a:t>
            </a:r>
          </a:p>
          <a:p>
            <a:pPr algn="ctr"/>
            <a:endParaRPr lang="de-DE" sz="2400" b="1" dirty="0"/>
          </a:p>
          <a:p>
            <a:r>
              <a:rPr lang="de-DE" sz="1600" dirty="0"/>
              <a:t>Um Bescheide über das </a:t>
            </a:r>
            <a:r>
              <a:rPr lang="de-DE" sz="1600" dirty="0" err="1"/>
              <a:t>beA</a:t>
            </a:r>
            <a:r>
              <a:rPr lang="de-DE" sz="1600" dirty="0"/>
              <a:t> versenden zu können, muss eine EDA-ID + Kennziffer beim Mahngericht beantragt werden. Bereits bestehende können problemlos weiterverwendet werden. </a:t>
            </a:r>
          </a:p>
          <a:p>
            <a:r>
              <a:rPr lang="de-DE" sz="1600" dirty="0"/>
              <a:t>Über die Einstellungen im E-Mahnverfahren sollte zwingend die </a:t>
            </a:r>
            <a:r>
              <a:rPr lang="de-DE" sz="1600" dirty="0" err="1"/>
              <a:t>beA</a:t>
            </a:r>
            <a:r>
              <a:rPr lang="de-DE" sz="1600" dirty="0"/>
              <a:t>-Versendung aktiviert, EDA-ID und Kennziffer eingetragen werden. </a:t>
            </a:r>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r>
              <a:rPr lang="de-DE" dirty="0"/>
              <a:t> </a:t>
            </a:r>
            <a:endParaRPr lang="de-DE" sz="1600" dirty="0"/>
          </a:p>
          <a:p>
            <a:pPr algn="ctr"/>
            <a:endParaRPr lang="de-DE" sz="2400" dirty="0"/>
          </a:p>
          <a:p>
            <a:endParaRPr lang="de-DE" sz="2400" dirty="0"/>
          </a:p>
        </p:txBody>
      </p:sp>
      <p:sp>
        <p:nvSpPr>
          <p:cNvPr id="10" name="Rectangle 9">
            <a:extLst>
              <a:ext uri="{FF2B5EF4-FFF2-40B4-BE49-F238E27FC236}">
                <a16:creationId xmlns:a16="http://schemas.microsoft.com/office/drawing/2014/main" id="{7BB4DA35-A685-4E1E-9464-D33F5106C0D1}"/>
              </a:ext>
            </a:extLst>
          </p:cNvPr>
          <p:cNvSpPr>
            <a:spLocks noChangeArrowheads="1"/>
          </p:cNvSpPr>
          <p:nvPr/>
        </p:nvSpPr>
        <p:spPr bwMode="auto">
          <a:xfrm>
            <a:off x="5984425" y="4584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5" name="Grafik 4">
            <a:extLst>
              <a:ext uri="{FF2B5EF4-FFF2-40B4-BE49-F238E27FC236}">
                <a16:creationId xmlns:a16="http://schemas.microsoft.com/office/drawing/2014/main" id="{A2A8DD03-D67C-4323-A150-02D89C081F94}"/>
              </a:ext>
            </a:extLst>
          </p:cNvPr>
          <p:cNvPicPr/>
          <p:nvPr/>
        </p:nvPicPr>
        <p:blipFill>
          <a:blip r:embed="rId3"/>
          <a:stretch>
            <a:fillRect/>
          </a:stretch>
        </p:blipFill>
        <p:spPr>
          <a:xfrm>
            <a:off x="3982821" y="2604553"/>
            <a:ext cx="2880360" cy="2497455"/>
          </a:xfrm>
          <a:prstGeom prst="rect">
            <a:avLst/>
          </a:prstGeom>
        </p:spPr>
      </p:pic>
      <p:sp>
        <p:nvSpPr>
          <p:cNvPr id="6" name="Pfeil: nach oben 5">
            <a:extLst>
              <a:ext uri="{FF2B5EF4-FFF2-40B4-BE49-F238E27FC236}">
                <a16:creationId xmlns:a16="http://schemas.microsoft.com/office/drawing/2014/main" id="{D7C98ECE-0D65-4712-B14E-C0280161CB10}"/>
              </a:ext>
            </a:extLst>
          </p:cNvPr>
          <p:cNvSpPr/>
          <p:nvPr/>
        </p:nvSpPr>
        <p:spPr>
          <a:xfrm rot="3576179">
            <a:off x="3693716" y="2997534"/>
            <a:ext cx="240501" cy="55816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21306626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298697" y="298094"/>
            <a:ext cx="11594591" cy="626181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de-DE" b="1" dirty="0"/>
          </a:p>
          <a:p>
            <a:pPr algn="ctr"/>
            <a:r>
              <a:rPr lang="de-DE" sz="2400" b="1" dirty="0"/>
              <a:t>Das E-Mahnverfahren</a:t>
            </a:r>
          </a:p>
          <a:p>
            <a:endParaRPr lang="de-DE" sz="1600" dirty="0"/>
          </a:p>
          <a:p>
            <a:r>
              <a:rPr lang="de-DE" dirty="0"/>
              <a:t> </a:t>
            </a:r>
          </a:p>
          <a:p>
            <a:r>
              <a:rPr lang="de-DE" sz="1600" dirty="0"/>
              <a:t>Über „Neu“ – </a:t>
            </a:r>
            <a:r>
              <a:rPr lang="de-DE" sz="1600" dirty="0" err="1"/>
              <a:t>Mahnbescheidsantrag</a:t>
            </a:r>
            <a:r>
              <a:rPr lang="de-DE" sz="1600" dirty="0"/>
              <a:t> kann der erstellte Antrag selektiert und über </a:t>
            </a:r>
            <a:r>
              <a:rPr lang="de-DE" sz="1600" dirty="0" err="1"/>
              <a:t>beA</a:t>
            </a:r>
            <a:r>
              <a:rPr lang="de-DE" sz="1600" dirty="0"/>
              <a:t>-Button in den </a:t>
            </a:r>
            <a:r>
              <a:rPr lang="de-DE" sz="1600" dirty="0" err="1"/>
              <a:t>beA</a:t>
            </a:r>
            <a:r>
              <a:rPr lang="de-DE" sz="1600" dirty="0"/>
              <a:t>-Postausgang gesendet werden. </a:t>
            </a:r>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pPr algn="ctr"/>
            <a:r>
              <a:rPr lang="de-DE" sz="1600" dirty="0"/>
              <a:t>Im </a:t>
            </a:r>
            <a:r>
              <a:rPr lang="de-DE" sz="1600" dirty="0" err="1"/>
              <a:t>beA</a:t>
            </a:r>
            <a:r>
              <a:rPr lang="de-DE" sz="1600" dirty="0"/>
              <a:t>-Postausgang sind die Bescheide zwingend vor dem Versenden zu signieren. </a:t>
            </a:r>
          </a:p>
          <a:p>
            <a:endParaRPr lang="de-DE" sz="1600" dirty="0"/>
          </a:p>
          <a:p>
            <a:endParaRPr lang="de-DE" sz="1600" dirty="0"/>
          </a:p>
          <a:p>
            <a:pPr algn="ctr"/>
            <a:endParaRPr lang="de-DE" sz="2400" dirty="0"/>
          </a:p>
          <a:p>
            <a:endParaRPr lang="de-DE" sz="2400" dirty="0"/>
          </a:p>
        </p:txBody>
      </p:sp>
      <p:sp>
        <p:nvSpPr>
          <p:cNvPr id="10" name="Rectangle 9">
            <a:extLst>
              <a:ext uri="{FF2B5EF4-FFF2-40B4-BE49-F238E27FC236}">
                <a16:creationId xmlns:a16="http://schemas.microsoft.com/office/drawing/2014/main" id="{7BB4DA35-A685-4E1E-9464-D33F5106C0D1}"/>
              </a:ext>
            </a:extLst>
          </p:cNvPr>
          <p:cNvSpPr>
            <a:spLocks noChangeArrowheads="1"/>
          </p:cNvSpPr>
          <p:nvPr/>
        </p:nvSpPr>
        <p:spPr bwMode="auto">
          <a:xfrm>
            <a:off x="5984425" y="4584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7" name="Grafik 6">
            <a:extLst>
              <a:ext uri="{FF2B5EF4-FFF2-40B4-BE49-F238E27FC236}">
                <a16:creationId xmlns:a16="http://schemas.microsoft.com/office/drawing/2014/main" id="{9E4E8174-D607-49BC-BCFC-9C30D79F520A}"/>
              </a:ext>
            </a:extLst>
          </p:cNvPr>
          <p:cNvPicPr/>
          <p:nvPr/>
        </p:nvPicPr>
        <p:blipFill>
          <a:blip r:embed="rId3"/>
          <a:stretch>
            <a:fillRect/>
          </a:stretch>
        </p:blipFill>
        <p:spPr>
          <a:xfrm>
            <a:off x="4499610" y="2337752"/>
            <a:ext cx="3192780" cy="2182495"/>
          </a:xfrm>
          <a:prstGeom prst="rect">
            <a:avLst/>
          </a:prstGeom>
        </p:spPr>
      </p:pic>
      <p:sp>
        <p:nvSpPr>
          <p:cNvPr id="8" name="Pfeil: nach rechts 7">
            <a:extLst>
              <a:ext uri="{FF2B5EF4-FFF2-40B4-BE49-F238E27FC236}">
                <a16:creationId xmlns:a16="http://schemas.microsoft.com/office/drawing/2014/main" id="{8B9DE13A-D87C-4FC8-9F74-10D1E2A65FD3}"/>
              </a:ext>
            </a:extLst>
          </p:cNvPr>
          <p:cNvSpPr/>
          <p:nvPr/>
        </p:nvSpPr>
        <p:spPr>
          <a:xfrm rot="13893390">
            <a:off x="5159895" y="2682442"/>
            <a:ext cx="643255" cy="2641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42671539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298697" y="298094"/>
            <a:ext cx="11594591" cy="626181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de-DE" b="1" dirty="0"/>
          </a:p>
          <a:p>
            <a:endParaRPr lang="de-DE" sz="1600"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r>
              <a:rPr lang="de-DE" sz="4000" dirty="0"/>
              <a:t>Herzlichen Dank </a:t>
            </a:r>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pPr algn="ctr"/>
            <a:endParaRPr lang="de-DE" sz="1600" dirty="0"/>
          </a:p>
          <a:p>
            <a:endParaRPr lang="de-DE" sz="1600" dirty="0"/>
          </a:p>
          <a:p>
            <a:pPr algn="ctr"/>
            <a:endParaRPr lang="de-DE" sz="2400" dirty="0"/>
          </a:p>
          <a:p>
            <a:endParaRPr lang="de-DE" sz="2400" dirty="0"/>
          </a:p>
        </p:txBody>
      </p:sp>
      <p:sp>
        <p:nvSpPr>
          <p:cNvPr id="10" name="Rectangle 9">
            <a:extLst>
              <a:ext uri="{FF2B5EF4-FFF2-40B4-BE49-F238E27FC236}">
                <a16:creationId xmlns:a16="http://schemas.microsoft.com/office/drawing/2014/main" id="{7BB4DA35-A685-4E1E-9464-D33F5106C0D1}"/>
              </a:ext>
            </a:extLst>
          </p:cNvPr>
          <p:cNvSpPr>
            <a:spLocks noChangeArrowheads="1"/>
          </p:cNvSpPr>
          <p:nvPr/>
        </p:nvSpPr>
        <p:spPr bwMode="auto">
          <a:xfrm>
            <a:off x="5984425" y="4584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08085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6F1D57B-9EAF-77B5-CFCF-2306EF25D006}"/>
              </a:ext>
            </a:extLst>
          </p:cNvPr>
          <p:cNvSpPr txBox="1"/>
          <p:nvPr/>
        </p:nvSpPr>
        <p:spPr>
          <a:xfrm>
            <a:off x="430159" y="327646"/>
            <a:ext cx="11559454" cy="203132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dirty="0"/>
          </a:p>
          <a:p>
            <a:endParaRPr lang="de-DE" dirty="0"/>
          </a:p>
          <a:p>
            <a:r>
              <a:rPr lang="de-DE" dirty="0"/>
              <a:t>In dem E-Akte Speicherdialog wird die zuletzt verwendete Aktennummer automatisch vorgeschlagen, als Bemerkung ebenfalls automatisch der E-Mail-Betreff. Die automatische Speicherung des E-Mail-</a:t>
            </a:r>
            <a:r>
              <a:rPr lang="de-DE" u="sng" dirty="0"/>
              <a:t>Anhangs </a:t>
            </a:r>
            <a:r>
              <a:rPr lang="de-DE" dirty="0"/>
              <a:t>kann abgewählt werden.  Falls gewünscht, ist für die weitere Bearbeitung über „</a:t>
            </a:r>
            <a:r>
              <a:rPr lang="de-DE" i="1" dirty="0"/>
              <a:t>Senden an E-Postkorb“</a:t>
            </a:r>
            <a:r>
              <a:rPr lang="de-DE" dirty="0"/>
              <a:t> der gewünschte E-Postkorb auszuwählen. </a:t>
            </a:r>
          </a:p>
          <a:p>
            <a:endParaRPr lang="de-DE" dirty="0"/>
          </a:p>
        </p:txBody>
      </p:sp>
      <p:pic>
        <p:nvPicPr>
          <p:cNvPr id="8" name="Grafik 7" descr="SNAGHTML1b03bc77">
            <a:extLst>
              <a:ext uri="{FF2B5EF4-FFF2-40B4-BE49-F238E27FC236}">
                <a16:creationId xmlns:a16="http://schemas.microsoft.com/office/drawing/2014/main" id="{489D56C0-A677-442F-8B0D-52CEA2CB022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809038" y="2672524"/>
            <a:ext cx="6086055" cy="3589287"/>
          </a:xfrm>
          <a:prstGeom prst="rect">
            <a:avLst/>
          </a:prstGeom>
          <a:noFill/>
          <a:ln>
            <a:noFill/>
          </a:ln>
        </p:spPr>
      </p:pic>
    </p:spTree>
    <p:extLst>
      <p:ext uri="{BB962C8B-B14F-4D97-AF65-F5344CB8AC3E}">
        <p14:creationId xmlns:p14="http://schemas.microsoft.com/office/powerpoint/2010/main" val="3105462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535613" y="607161"/>
            <a:ext cx="11344271" cy="581558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endParaRPr lang="de-DE" sz="2400" b="1" dirty="0"/>
          </a:p>
          <a:p>
            <a:pPr lvl="0" algn="ctr"/>
            <a:r>
              <a:rPr lang="de-DE" sz="2400" b="1" dirty="0"/>
              <a:t>E-Akte</a:t>
            </a:r>
          </a:p>
          <a:p>
            <a:pPr lvl="0"/>
            <a:endParaRPr lang="de-DE" sz="2400" b="1" dirty="0"/>
          </a:p>
          <a:p>
            <a:r>
              <a:rPr lang="de-DE" sz="1600" dirty="0"/>
              <a:t>Eigene Schriftsätze und Texte, welche über die RA-Micro oder MS-Word erstellt wurden, werden über die jeweilige Programm-Schnittstelle E-Akte gespeichert. Bei jeder Speicherung eines Dokumentes zur E-Akte öffnet sich der E-Akten Speicherdialog: </a:t>
            </a:r>
          </a:p>
          <a:p>
            <a:endParaRPr lang="de-DE" sz="1600" dirty="0"/>
          </a:p>
          <a:p>
            <a:pPr lvl="0"/>
            <a:endParaRPr lang="de-DE" sz="1000" b="1" dirty="0">
              <a:effectLst/>
            </a:endParaRPr>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endParaRPr lang="de-DE" sz="1600" dirty="0"/>
          </a:p>
          <a:p>
            <a:r>
              <a:rPr lang="de-DE" sz="1600" dirty="0"/>
              <a:t>Es ist darauf zu achten, dass als Bemerkung eine möglichst klare und genaue Formulierung gewählt wird und nicht nur „Schreiben an Mandanten“. Die Bemerkung wird später, wenn das Dokument elektronisch versendet werden soll, auch als Dateiname übernommen. Eine nachträgliche Änderung der Dateiname ist zwar möglich aber zeitintensiv.</a:t>
            </a:r>
          </a:p>
          <a:p>
            <a:pPr lvl="0"/>
            <a:endParaRPr lang="de-DE" sz="1000" dirty="0">
              <a:effectLst/>
            </a:endParaRPr>
          </a:p>
        </p:txBody>
      </p:sp>
      <p:pic>
        <p:nvPicPr>
          <p:cNvPr id="4" name="Grafik 3">
            <a:extLst>
              <a:ext uri="{FF2B5EF4-FFF2-40B4-BE49-F238E27FC236}">
                <a16:creationId xmlns:a16="http://schemas.microsoft.com/office/drawing/2014/main" id="{2FE65D52-4EB8-4F7C-99CF-D259B5F7BBB0}"/>
              </a:ext>
            </a:extLst>
          </p:cNvPr>
          <p:cNvPicPr/>
          <p:nvPr/>
        </p:nvPicPr>
        <p:blipFill>
          <a:blip r:embed="rId3"/>
          <a:stretch>
            <a:fillRect/>
          </a:stretch>
        </p:blipFill>
        <p:spPr>
          <a:xfrm>
            <a:off x="3640303" y="2450591"/>
            <a:ext cx="4699025" cy="2501799"/>
          </a:xfrm>
          <a:prstGeom prst="rect">
            <a:avLst/>
          </a:prstGeom>
        </p:spPr>
      </p:pic>
    </p:spTree>
    <p:extLst>
      <p:ext uri="{BB962C8B-B14F-4D97-AF65-F5344CB8AC3E}">
        <p14:creationId xmlns:p14="http://schemas.microsoft.com/office/powerpoint/2010/main" val="2668344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535613" y="607161"/>
            <a:ext cx="11344271" cy="581558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endParaRPr lang="de-DE" sz="2400" b="1" dirty="0"/>
          </a:p>
          <a:p>
            <a:r>
              <a:rPr lang="de-DE" sz="1600" dirty="0"/>
              <a:t>Über das Menü </a:t>
            </a:r>
            <a:r>
              <a:rPr lang="de-DE" sz="1600" i="1" dirty="0"/>
              <a:t>Ansicht</a:t>
            </a:r>
            <a:r>
              <a:rPr lang="de-DE" sz="1600" dirty="0"/>
              <a:t> kann die Oberfläche der</a:t>
            </a:r>
            <a:r>
              <a:rPr lang="de-DE" sz="1600" i="1" dirty="0"/>
              <a:t> E-Akte </a:t>
            </a:r>
            <a:r>
              <a:rPr lang="de-DE" sz="1600" dirty="0"/>
              <a:t>individuell gestaltet und den Kanzleianforderungen angepasst werden. Es stehen ein </a:t>
            </a:r>
            <a:r>
              <a:rPr lang="de-DE" sz="1600" i="1" dirty="0"/>
              <a:t>Vollbildmodus</a:t>
            </a:r>
            <a:r>
              <a:rPr lang="de-DE" sz="1600" dirty="0"/>
              <a:t>, der </a:t>
            </a:r>
            <a:r>
              <a:rPr lang="de-DE" sz="1600" i="1" dirty="0" err="1"/>
              <a:t>Explorerbaum</a:t>
            </a:r>
            <a:r>
              <a:rPr lang="de-DE" sz="1600" dirty="0"/>
              <a:t> sowie die Tabelle zur Auswahl zur Verfügung. </a:t>
            </a:r>
          </a:p>
          <a:p>
            <a:endParaRPr lang="de-DE" sz="1600" dirty="0"/>
          </a:p>
          <a:p>
            <a:pPr lvl="0"/>
            <a:endParaRPr lang="de-DE" sz="1000" b="1" dirty="0">
              <a:effectLst/>
            </a:endParaRPr>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endParaRPr lang="de-DE" sz="1600" dirty="0"/>
          </a:p>
          <a:p>
            <a:pPr lvl="0"/>
            <a:endParaRPr lang="de-DE" sz="1000" dirty="0">
              <a:effectLst/>
            </a:endParaRPr>
          </a:p>
        </p:txBody>
      </p:sp>
      <p:pic>
        <p:nvPicPr>
          <p:cNvPr id="5" name="Grafik 4">
            <a:extLst>
              <a:ext uri="{FF2B5EF4-FFF2-40B4-BE49-F238E27FC236}">
                <a16:creationId xmlns:a16="http://schemas.microsoft.com/office/drawing/2014/main" id="{2BB5E332-4178-43AF-8F68-F19BF1347E8F}"/>
              </a:ext>
            </a:extLst>
          </p:cNvPr>
          <p:cNvPicPr/>
          <p:nvPr/>
        </p:nvPicPr>
        <p:blipFill>
          <a:blip r:embed="rId3"/>
          <a:stretch>
            <a:fillRect/>
          </a:stretch>
        </p:blipFill>
        <p:spPr>
          <a:xfrm>
            <a:off x="830885" y="2478076"/>
            <a:ext cx="5043221" cy="3143656"/>
          </a:xfrm>
          <a:prstGeom prst="rect">
            <a:avLst/>
          </a:prstGeom>
        </p:spPr>
      </p:pic>
      <p:pic>
        <p:nvPicPr>
          <p:cNvPr id="6" name="Grafik 5">
            <a:extLst>
              <a:ext uri="{FF2B5EF4-FFF2-40B4-BE49-F238E27FC236}">
                <a16:creationId xmlns:a16="http://schemas.microsoft.com/office/drawing/2014/main" id="{80DA148B-315B-4CF2-AC61-F26ED6078C2A}"/>
              </a:ext>
            </a:extLst>
          </p:cNvPr>
          <p:cNvPicPr/>
          <p:nvPr/>
        </p:nvPicPr>
        <p:blipFill>
          <a:blip r:embed="rId4"/>
          <a:stretch>
            <a:fillRect/>
          </a:stretch>
        </p:blipFill>
        <p:spPr>
          <a:xfrm>
            <a:off x="6444691" y="2478076"/>
            <a:ext cx="5157166" cy="3143656"/>
          </a:xfrm>
          <a:prstGeom prst="rect">
            <a:avLst/>
          </a:prstGeom>
        </p:spPr>
      </p:pic>
    </p:spTree>
    <p:extLst>
      <p:ext uri="{BB962C8B-B14F-4D97-AF65-F5344CB8AC3E}">
        <p14:creationId xmlns:p14="http://schemas.microsoft.com/office/powerpoint/2010/main" val="3286700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535613" y="307239"/>
            <a:ext cx="11344271" cy="611550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endParaRPr lang="de-DE" sz="2400" b="1" dirty="0"/>
          </a:p>
          <a:p>
            <a:r>
              <a:rPr lang="de-DE" b="1" dirty="0"/>
              <a:t>Dokumente weiterleiten und versenden </a:t>
            </a:r>
            <a:endParaRPr lang="de-DE" dirty="0"/>
          </a:p>
          <a:p>
            <a:r>
              <a:rPr lang="de-DE" dirty="0"/>
              <a:t>Alle zur E-Akte archivierten Dokumente und Nachrichten können über verschiedene Wege an Externe wie z.B. Mandanten und interne wie z.B. Kanzleimitarbeiter versandt werden.</a:t>
            </a:r>
          </a:p>
          <a:p>
            <a:r>
              <a:rPr lang="de-DE" dirty="0"/>
              <a:t>Derzeit stehen mehrere Übertragungsmöglichkeiten, die zum einen direkt über das </a:t>
            </a:r>
            <a:r>
              <a:rPr lang="de-DE" i="1" dirty="0"/>
              <a:t>Kontextmenü</a:t>
            </a:r>
            <a:r>
              <a:rPr lang="de-DE" dirty="0"/>
              <a:t> (öffnet sich per Rechtsklick auf ein markiertes Dokument) und/oder über den Menüpunkt </a:t>
            </a:r>
            <a:r>
              <a:rPr lang="de-DE" i="1" dirty="0"/>
              <a:t>Datei</a:t>
            </a:r>
            <a:r>
              <a:rPr lang="de-DE" dirty="0"/>
              <a:t> in der E-Akte Menüleiste aufgerufen werden können, zur Verfügung.</a:t>
            </a:r>
          </a:p>
          <a:p>
            <a:r>
              <a:rPr lang="de-DE" dirty="0"/>
              <a:t> </a:t>
            </a:r>
          </a:p>
          <a:p>
            <a:r>
              <a:rPr lang="de-DE" b="1" dirty="0"/>
              <a:t>Unterordner anlegen und umbenennen</a:t>
            </a:r>
            <a:endParaRPr lang="de-DE" dirty="0"/>
          </a:p>
          <a:p>
            <a:r>
              <a:rPr lang="de-DE" dirty="0"/>
              <a:t>Zur besseren Übersicht können die verschiedenen Dokumente und Nachrichten zu einer E-Akte auch in separate Unterordner zusammengefasst werden. Unterordner sollten bereits direkt bei der Aktenanlage angelegt werden, so dass ein späteres Sortieren der einzelnen Dokumente in den E-Akten entfällt. </a:t>
            </a:r>
          </a:p>
          <a:p>
            <a:endParaRPr lang="de-DE" sz="2400" b="1" dirty="0"/>
          </a:p>
          <a:p>
            <a:endParaRPr lang="de-DE" sz="1600" dirty="0"/>
          </a:p>
          <a:p>
            <a:pPr lvl="0"/>
            <a:endParaRPr lang="de-DE" sz="1000" b="1" dirty="0">
              <a:effectLst/>
            </a:endParaRPr>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endParaRPr lang="de-DE" sz="1600" dirty="0"/>
          </a:p>
          <a:p>
            <a:pPr lvl="0"/>
            <a:endParaRPr lang="de-DE" sz="1000" dirty="0">
              <a:effectLst/>
            </a:endParaRPr>
          </a:p>
        </p:txBody>
      </p:sp>
      <p:pic>
        <p:nvPicPr>
          <p:cNvPr id="7" name="Grafik 6" descr="SNAGHTML49c65147">
            <a:extLst>
              <a:ext uri="{FF2B5EF4-FFF2-40B4-BE49-F238E27FC236}">
                <a16:creationId xmlns:a16="http://schemas.microsoft.com/office/drawing/2014/main" id="{75D12DF5-A528-4CF2-AEBB-FF48C6BBC8A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972531" y="4279010"/>
            <a:ext cx="3638550" cy="2066925"/>
          </a:xfrm>
          <a:prstGeom prst="rect">
            <a:avLst/>
          </a:prstGeom>
          <a:noFill/>
          <a:ln>
            <a:noFill/>
          </a:ln>
        </p:spPr>
      </p:pic>
    </p:spTree>
    <p:extLst>
      <p:ext uri="{BB962C8B-B14F-4D97-AF65-F5344CB8AC3E}">
        <p14:creationId xmlns:p14="http://schemas.microsoft.com/office/powerpoint/2010/main" val="1544289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762D73-DD23-B96A-7FDE-56F482308A51}"/>
              </a:ext>
            </a:extLst>
          </p:cNvPr>
          <p:cNvSpPr txBox="1"/>
          <p:nvPr/>
        </p:nvSpPr>
        <p:spPr>
          <a:xfrm>
            <a:off x="535613" y="307239"/>
            <a:ext cx="11344271" cy="611550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endParaRPr lang="de-DE" sz="2400" b="1" dirty="0"/>
          </a:p>
          <a:p>
            <a:r>
              <a:rPr lang="de-DE" sz="1600" dirty="0"/>
              <a:t>Unterordner können auch direkt in der E-Akte später hinzugefügt werden. Dies erfolgt über einen Rechtsklick im </a:t>
            </a:r>
            <a:r>
              <a:rPr lang="de-DE" sz="1600" dirty="0" err="1"/>
              <a:t>Explorerbaum</a:t>
            </a:r>
            <a:r>
              <a:rPr lang="de-DE" sz="1600" dirty="0"/>
              <a:t> auf die Aktenkurzbezeichnung. Auch bestehende Unterordner können jederzeit geändert und umbenannt werden. </a:t>
            </a:r>
          </a:p>
          <a:p>
            <a:endParaRPr lang="de-DE" sz="1600" dirty="0"/>
          </a:p>
          <a:p>
            <a:r>
              <a:rPr lang="de-DE" sz="1600" dirty="0"/>
              <a:t>Mit einem Rechtsklick auf den entsprechenden Unterordner stehen folgende Funktionen zur Verfügung:</a:t>
            </a:r>
          </a:p>
          <a:p>
            <a:endParaRPr lang="de-DE" sz="2400" b="1" dirty="0"/>
          </a:p>
          <a:p>
            <a:endParaRPr lang="de-DE" dirty="0"/>
          </a:p>
          <a:p>
            <a:endParaRPr lang="de-DE" dirty="0"/>
          </a:p>
          <a:p>
            <a:endParaRPr lang="de-DE" dirty="0"/>
          </a:p>
          <a:p>
            <a:endParaRPr lang="de-DE" dirty="0"/>
          </a:p>
          <a:p>
            <a:endParaRPr lang="de-DE" dirty="0"/>
          </a:p>
          <a:p>
            <a:endParaRPr lang="de-DE" sz="1600" dirty="0"/>
          </a:p>
          <a:p>
            <a:endParaRPr lang="de-DE" sz="1600" dirty="0"/>
          </a:p>
          <a:p>
            <a:r>
              <a:rPr lang="de-DE" sz="1600" dirty="0"/>
              <a:t>Hierüber können Unterordner neu angelegt, umbenannt, kopiert und verschoben werden. Ferner können externe Dokumente auch direkt in einen Unterordner gespeichert werden. Das Löschen eines Unterordners ist nur möglich, sofern dieser keine Dokumente mehr enthält. </a:t>
            </a:r>
          </a:p>
          <a:p>
            <a:endParaRPr lang="de-DE" sz="1600" dirty="0"/>
          </a:p>
          <a:p>
            <a:r>
              <a:rPr lang="de-DE" sz="1600" dirty="0"/>
              <a:t>Über die Funktion </a:t>
            </a:r>
            <a:r>
              <a:rPr lang="de-DE" sz="1600" i="1" dirty="0"/>
              <a:t>Senden an </a:t>
            </a:r>
            <a:r>
              <a:rPr lang="de-DE" sz="1600" dirty="0"/>
              <a:t>können alle Dokumente eines Unterordners an die Lokale E-Akte, die </a:t>
            </a:r>
            <a:r>
              <a:rPr lang="de-DE" sz="1600" dirty="0" err="1"/>
              <a:t>WebAkte</a:t>
            </a:r>
            <a:r>
              <a:rPr lang="de-DE" sz="1600" dirty="0"/>
              <a:t>, den E-Postkorb sowie per E-Brief und Kurzbrief versandt werden. </a:t>
            </a:r>
          </a:p>
          <a:p>
            <a:endParaRPr lang="de-DE" sz="2400" b="1" dirty="0"/>
          </a:p>
          <a:p>
            <a:endParaRPr lang="de-DE" sz="1600" dirty="0"/>
          </a:p>
          <a:p>
            <a:pPr lvl="0"/>
            <a:endParaRPr lang="de-DE" sz="1000" b="1" dirty="0">
              <a:effectLst/>
            </a:endParaRPr>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pPr lvl="0"/>
            <a:endParaRPr lang="de-DE" sz="1000" dirty="0">
              <a:effectLst/>
            </a:endParaRPr>
          </a:p>
          <a:p>
            <a:pPr lvl="0"/>
            <a:endParaRPr lang="de-DE" sz="1000" dirty="0"/>
          </a:p>
          <a:p>
            <a:endParaRPr lang="de-DE" sz="1600" dirty="0"/>
          </a:p>
          <a:p>
            <a:pPr lvl="0"/>
            <a:endParaRPr lang="de-DE" sz="1000" dirty="0">
              <a:effectLst/>
            </a:endParaRPr>
          </a:p>
        </p:txBody>
      </p:sp>
      <p:pic>
        <p:nvPicPr>
          <p:cNvPr id="4" name="Grafik 3">
            <a:extLst>
              <a:ext uri="{FF2B5EF4-FFF2-40B4-BE49-F238E27FC236}">
                <a16:creationId xmlns:a16="http://schemas.microsoft.com/office/drawing/2014/main" id="{64540DA5-8198-4A54-AF86-ADCB8F2E1EC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025543" y="2691994"/>
            <a:ext cx="1684820" cy="1168299"/>
          </a:xfrm>
          <a:prstGeom prst="rect">
            <a:avLst/>
          </a:prstGeom>
          <a:noFill/>
          <a:ln>
            <a:noFill/>
          </a:ln>
        </p:spPr>
      </p:pic>
    </p:spTree>
    <p:extLst>
      <p:ext uri="{BB962C8B-B14F-4D97-AF65-F5344CB8AC3E}">
        <p14:creationId xmlns:p14="http://schemas.microsoft.com/office/powerpoint/2010/main" val="30093402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tz">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TC103457485[[fn=Mesh]]</Template>
  <TotalTime>0</TotalTime>
  <Words>3755</Words>
  <Application>Microsoft Office PowerPoint</Application>
  <PresentationFormat>Breitbild</PresentationFormat>
  <Paragraphs>918</Paragraphs>
  <Slides>48</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48</vt:i4>
      </vt:variant>
    </vt:vector>
  </HeadingPairs>
  <TitlesOfParts>
    <vt:vector size="54" baseType="lpstr">
      <vt:lpstr>Arial</vt:lpstr>
      <vt:lpstr>Book Antiqua</vt:lpstr>
      <vt:lpstr>Calibri</vt:lpstr>
      <vt:lpstr>Century Gothic</vt:lpstr>
      <vt:lpstr>Times New Roman</vt:lpstr>
      <vt:lpstr>Netz</vt:lpstr>
      <vt:lpst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Nuray Kisen</dc:creator>
  <cp:lastModifiedBy>Nuray Kisen</cp:lastModifiedBy>
  <cp:revision>454</cp:revision>
  <dcterms:created xsi:type="dcterms:W3CDTF">2023-10-10T17:00:06Z</dcterms:created>
  <dcterms:modified xsi:type="dcterms:W3CDTF">2024-03-16T16:04:00Z</dcterms:modified>
</cp:coreProperties>
</file>